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3" r:id="rId2"/>
  </p:sldMasterIdLst>
  <p:notesMasterIdLst>
    <p:notesMasterId r:id="rId47"/>
  </p:notesMasterIdLst>
  <p:handoutMasterIdLst>
    <p:handoutMasterId r:id="rId48"/>
  </p:handoutMasterIdLst>
  <p:sldIdLst>
    <p:sldId id="256" r:id="rId3"/>
    <p:sldId id="323" r:id="rId4"/>
    <p:sldId id="422" r:id="rId5"/>
    <p:sldId id="438" r:id="rId6"/>
    <p:sldId id="440" r:id="rId7"/>
    <p:sldId id="441" r:id="rId8"/>
    <p:sldId id="447" r:id="rId9"/>
    <p:sldId id="439" r:id="rId10"/>
    <p:sldId id="442" r:id="rId11"/>
    <p:sldId id="443" r:id="rId12"/>
    <p:sldId id="444" r:id="rId13"/>
    <p:sldId id="446" r:id="rId14"/>
    <p:sldId id="445" r:id="rId15"/>
    <p:sldId id="369" r:id="rId16"/>
    <p:sldId id="419" r:id="rId17"/>
    <p:sldId id="449" r:id="rId18"/>
    <p:sldId id="420" r:id="rId19"/>
    <p:sldId id="423" r:id="rId20"/>
    <p:sldId id="432" r:id="rId21"/>
    <p:sldId id="433" r:id="rId22"/>
    <p:sldId id="435" r:id="rId23"/>
    <p:sldId id="434" r:id="rId24"/>
    <p:sldId id="436" r:id="rId25"/>
    <p:sldId id="348" r:id="rId26"/>
    <p:sldId id="428" r:id="rId27"/>
    <p:sldId id="429" r:id="rId28"/>
    <p:sldId id="430" r:id="rId29"/>
    <p:sldId id="431" r:id="rId30"/>
    <p:sldId id="424" r:id="rId31"/>
    <p:sldId id="381" r:id="rId32"/>
    <p:sldId id="391" r:id="rId33"/>
    <p:sldId id="370" r:id="rId34"/>
    <p:sldId id="417" r:id="rId35"/>
    <p:sldId id="416" r:id="rId36"/>
    <p:sldId id="454" r:id="rId37"/>
    <p:sldId id="371" r:id="rId38"/>
    <p:sldId id="413" r:id="rId39"/>
    <p:sldId id="450" r:id="rId40"/>
    <p:sldId id="452" r:id="rId41"/>
    <p:sldId id="453" r:id="rId42"/>
    <p:sldId id="415" r:id="rId43"/>
    <p:sldId id="437" r:id="rId44"/>
    <p:sldId id="328" r:id="rId45"/>
    <p:sldId id="421" r:id="rId4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8C"/>
    <a:srgbClr val="000099"/>
    <a:srgbClr val="913800"/>
    <a:srgbClr val="F9E1CF"/>
    <a:srgbClr val="FAF8F8"/>
    <a:srgbClr val="FFCC99"/>
    <a:srgbClr val="CC6600"/>
    <a:srgbClr val="33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36" autoAdjust="0"/>
    <p:restoredTop sz="94660"/>
  </p:normalViewPr>
  <p:slideViewPr>
    <p:cSldViewPr snapToGrid="0">
      <p:cViewPr varScale="1">
        <p:scale>
          <a:sx n="66" d="100"/>
          <a:sy n="66" d="100"/>
        </p:scale>
        <p:origin x="-3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1"/>
            <a:ext cx="2971066" cy="464981"/>
          </a:xfrm>
          <a:prstGeom prst="rect">
            <a:avLst/>
          </a:prstGeom>
          <a:noFill/>
          <a:ln w="9525">
            <a:noFill/>
            <a:miter lim="800000"/>
            <a:headEnd/>
            <a:tailEnd/>
          </a:ln>
          <a:effectLst/>
        </p:spPr>
        <p:txBody>
          <a:bodyPr vert="horz" wrap="square" lIns="92478" tIns="46240" rIns="92478" bIns="46240" numCol="1" anchor="t" anchorCtr="0" compatLnSpc="1">
            <a:prstTxWarp prst="textNoShape">
              <a:avLst/>
            </a:prstTxWarp>
          </a:bodyPr>
          <a:lstStyle>
            <a:lvl1pPr defTabSz="924073">
              <a:defRPr sz="1200"/>
            </a:lvl1pPr>
          </a:lstStyle>
          <a:p>
            <a:endParaRPr lang="en-US"/>
          </a:p>
        </p:txBody>
      </p:sp>
      <p:sp>
        <p:nvSpPr>
          <p:cNvPr id="19459" name="Rectangle 3"/>
          <p:cNvSpPr>
            <a:spLocks noGrp="1" noChangeArrowheads="1"/>
          </p:cNvSpPr>
          <p:nvPr>
            <p:ph type="dt" sz="quarter" idx="1"/>
          </p:nvPr>
        </p:nvSpPr>
        <p:spPr bwMode="auto">
          <a:xfrm>
            <a:off x="3885361" y="1"/>
            <a:ext cx="2971066" cy="464981"/>
          </a:xfrm>
          <a:prstGeom prst="rect">
            <a:avLst/>
          </a:prstGeom>
          <a:noFill/>
          <a:ln w="9525">
            <a:noFill/>
            <a:miter lim="800000"/>
            <a:headEnd/>
            <a:tailEnd/>
          </a:ln>
          <a:effectLst/>
        </p:spPr>
        <p:txBody>
          <a:bodyPr vert="horz" wrap="square" lIns="92478" tIns="46240" rIns="92478" bIns="46240" numCol="1" anchor="t" anchorCtr="0" compatLnSpc="1">
            <a:prstTxWarp prst="textNoShape">
              <a:avLst/>
            </a:prstTxWarp>
          </a:bodyPr>
          <a:lstStyle>
            <a:lvl1pPr algn="r" defTabSz="924073">
              <a:defRPr sz="1200"/>
            </a:lvl1pPr>
          </a:lstStyle>
          <a:p>
            <a:fld id="{A36A88B2-A60A-44FC-B351-C74F28EF1009}" type="datetime1">
              <a:rPr lang="en-US" smtClean="0"/>
              <a:pPr/>
              <a:t>6/26/2010</a:t>
            </a:fld>
            <a:endParaRPr lang="en-US"/>
          </a:p>
        </p:txBody>
      </p:sp>
      <p:sp>
        <p:nvSpPr>
          <p:cNvPr id="19460" name="Rectangle 4"/>
          <p:cNvSpPr>
            <a:spLocks noGrp="1" noChangeArrowheads="1"/>
          </p:cNvSpPr>
          <p:nvPr>
            <p:ph type="ftr" sz="quarter" idx="2"/>
          </p:nvPr>
        </p:nvSpPr>
        <p:spPr bwMode="auto">
          <a:xfrm>
            <a:off x="0" y="8831421"/>
            <a:ext cx="2971066" cy="463377"/>
          </a:xfrm>
          <a:prstGeom prst="rect">
            <a:avLst/>
          </a:prstGeom>
          <a:noFill/>
          <a:ln w="9525">
            <a:noFill/>
            <a:miter lim="800000"/>
            <a:headEnd/>
            <a:tailEnd/>
          </a:ln>
          <a:effectLst/>
        </p:spPr>
        <p:txBody>
          <a:bodyPr vert="horz" wrap="square" lIns="92478" tIns="46240" rIns="92478" bIns="46240" numCol="1" anchor="b" anchorCtr="0" compatLnSpc="1">
            <a:prstTxWarp prst="textNoShape">
              <a:avLst/>
            </a:prstTxWarp>
          </a:bodyPr>
          <a:lstStyle>
            <a:lvl1pPr defTabSz="924073">
              <a:defRPr sz="1200"/>
            </a:lvl1pPr>
          </a:lstStyle>
          <a:p>
            <a:endParaRPr lang="en-US"/>
          </a:p>
        </p:txBody>
      </p:sp>
      <p:sp>
        <p:nvSpPr>
          <p:cNvPr id="19461" name="Rectangle 5"/>
          <p:cNvSpPr>
            <a:spLocks noGrp="1" noChangeArrowheads="1"/>
          </p:cNvSpPr>
          <p:nvPr>
            <p:ph type="sldNum" sz="quarter" idx="3"/>
          </p:nvPr>
        </p:nvSpPr>
        <p:spPr bwMode="auto">
          <a:xfrm>
            <a:off x="3885361" y="8831421"/>
            <a:ext cx="2971066" cy="463377"/>
          </a:xfrm>
          <a:prstGeom prst="rect">
            <a:avLst/>
          </a:prstGeom>
          <a:noFill/>
          <a:ln w="9525">
            <a:noFill/>
            <a:miter lim="800000"/>
            <a:headEnd/>
            <a:tailEnd/>
          </a:ln>
          <a:effectLst/>
        </p:spPr>
        <p:txBody>
          <a:bodyPr vert="horz" wrap="square" lIns="92478" tIns="46240" rIns="92478" bIns="46240" numCol="1" anchor="b" anchorCtr="0" compatLnSpc="1">
            <a:prstTxWarp prst="textNoShape">
              <a:avLst/>
            </a:prstTxWarp>
          </a:bodyPr>
          <a:lstStyle>
            <a:lvl1pPr algn="r" defTabSz="924073">
              <a:defRPr sz="1200"/>
            </a:lvl1pPr>
          </a:lstStyle>
          <a:p>
            <a:fld id="{1B7D0C9F-4EEB-4EF8-95AF-9B91F731273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1"/>
            <a:ext cx="2971066" cy="464981"/>
          </a:xfrm>
          <a:prstGeom prst="rect">
            <a:avLst/>
          </a:prstGeom>
          <a:noFill/>
          <a:ln w="9525">
            <a:noFill/>
            <a:miter lim="800000"/>
            <a:headEnd/>
            <a:tailEnd/>
          </a:ln>
          <a:effectLst/>
        </p:spPr>
        <p:txBody>
          <a:bodyPr vert="horz" wrap="square" lIns="92478" tIns="46240" rIns="92478" bIns="46240" numCol="1" anchor="t" anchorCtr="0" compatLnSpc="1">
            <a:prstTxWarp prst="textNoShape">
              <a:avLst/>
            </a:prstTxWarp>
          </a:bodyPr>
          <a:lstStyle>
            <a:lvl1pPr defTabSz="924073">
              <a:defRPr sz="1200"/>
            </a:lvl1pPr>
          </a:lstStyle>
          <a:p>
            <a:endParaRPr lang="en-US"/>
          </a:p>
        </p:txBody>
      </p:sp>
      <p:sp>
        <p:nvSpPr>
          <p:cNvPr id="74755" name="Rectangle 3"/>
          <p:cNvSpPr>
            <a:spLocks noGrp="1" noChangeArrowheads="1"/>
          </p:cNvSpPr>
          <p:nvPr>
            <p:ph type="dt" idx="1"/>
          </p:nvPr>
        </p:nvSpPr>
        <p:spPr bwMode="auto">
          <a:xfrm>
            <a:off x="3885361" y="1"/>
            <a:ext cx="2971066" cy="464981"/>
          </a:xfrm>
          <a:prstGeom prst="rect">
            <a:avLst/>
          </a:prstGeom>
          <a:noFill/>
          <a:ln w="9525">
            <a:noFill/>
            <a:miter lim="800000"/>
            <a:headEnd/>
            <a:tailEnd/>
          </a:ln>
          <a:effectLst/>
        </p:spPr>
        <p:txBody>
          <a:bodyPr vert="horz" wrap="square" lIns="92478" tIns="46240" rIns="92478" bIns="46240" numCol="1" anchor="t" anchorCtr="0" compatLnSpc="1">
            <a:prstTxWarp prst="textNoShape">
              <a:avLst/>
            </a:prstTxWarp>
          </a:bodyPr>
          <a:lstStyle>
            <a:lvl1pPr algn="r" defTabSz="924073">
              <a:defRPr sz="1200"/>
            </a:lvl1pPr>
          </a:lstStyle>
          <a:p>
            <a:fld id="{10C64632-A331-44DF-9E90-96B30FFD068F}" type="datetime1">
              <a:rPr lang="en-US" smtClean="0"/>
              <a:pPr/>
              <a:t>6/26/2010</a:t>
            </a:fld>
            <a:endParaRPr lang="en-US"/>
          </a:p>
        </p:txBody>
      </p:sp>
      <p:sp>
        <p:nvSpPr>
          <p:cNvPr id="74756" name="Rectangle 4"/>
          <p:cNvSpPr>
            <a:spLocks noGrp="1" noRot="1" noChangeAspect="1" noChangeArrowheads="1" noTextEdit="1"/>
          </p:cNvSpPr>
          <p:nvPr>
            <p:ph type="sldImg" idx="2"/>
          </p:nvPr>
        </p:nvSpPr>
        <p:spPr bwMode="auto">
          <a:xfrm>
            <a:off x="1108075" y="698500"/>
            <a:ext cx="4645025" cy="3484563"/>
          </a:xfrm>
          <a:prstGeom prst="rect">
            <a:avLst/>
          </a:prstGeom>
          <a:noFill/>
          <a:ln w="9525">
            <a:solidFill>
              <a:srgbClr val="000000"/>
            </a:solidFill>
            <a:miter lim="800000"/>
            <a:headEnd/>
            <a:tailEnd/>
          </a:ln>
          <a:effectLst/>
        </p:spPr>
      </p:sp>
      <p:sp>
        <p:nvSpPr>
          <p:cNvPr id="74757" name="Rectangle 5"/>
          <p:cNvSpPr>
            <a:spLocks noGrp="1" noChangeArrowheads="1"/>
          </p:cNvSpPr>
          <p:nvPr>
            <p:ph type="body" sz="quarter" idx="3"/>
          </p:nvPr>
        </p:nvSpPr>
        <p:spPr bwMode="auto">
          <a:xfrm>
            <a:off x="686116" y="4414109"/>
            <a:ext cx="5485771" cy="4184823"/>
          </a:xfrm>
          <a:prstGeom prst="rect">
            <a:avLst/>
          </a:prstGeom>
          <a:noFill/>
          <a:ln w="9525">
            <a:noFill/>
            <a:miter lim="800000"/>
            <a:headEnd/>
            <a:tailEnd/>
          </a:ln>
          <a:effectLst/>
        </p:spPr>
        <p:txBody>
          <a:bodyPr vert="horz" wrap="square" lIns="92478" tIns="46240" rIns="92478" bIns="4624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8" name="Rectangle 6"/>
          <p:cNvSpPr>
            <a:spLocks noGrp="1" noChangeArrowheads="1"/>
          </p:cNvSpPr>
          <p:nvPr>
            <p:ph type="ftr" sz="quarter" idx="4"/>
          </p:nvPr>
        </p:nvSpPr>
        <p:spPr bwMode="auto">
          <a:xfrm>
            <a:off x="0" y="8831421"/>
            <a:ext cx="2971066" cy="463377"/>
          </a:xfrm>
          <a:prstGeom prst="rect">
            <a:avLst/>
          </a:prstGeom>
          <a:noFill/>
          <a:ln w="9525">
            <a:noFill/>
            <a:miter lim="800000"/>
            <a:headEnd/>
            <a:tailEnd/>
          </a:ln>
          <a:effectLst/>
        </p:spPr>
        <p:txBody>
          <a:bodyPr vert="horz" wrap="square" lIns="92478" tIns="46240" rIns="92478" bIns="46240" numCol="1" anchor="b" anchorCtr="0" compatLnSpc="1">
            <a:prstTxWarp prst="textNoShape">
              <a:avLst/>
            </a:prstTxWarp>
          </a:bodyPr>
          <a:lstStyle>
            <a:lvl1pPr defTabSz="924073">
              <a:defRPr sz="1200"/>
            </a:lvl1pPr>
          </a:lstStyle>
          <a:p>
            <a:endParaRPr lang="en-US"/>
          </a:p>
        </p:txBody>
      </p:sp>
      <p:sp>
        <p:nvSpPr>
          <p:cNvPr id="74759" name="Rectangle 7"/>
          <p:cNvSpPr>
            <a:spLocks noGrp="1" noChangeArrowheads="1"/>
          </p:cNvSpPr>
          <p:nvPr>
            <p:ph type="sldNum" sz="quarter" idx="5"/>
          </p:nvPr>
        </p:nvSpPr>
        <p:spPr bwMode="auto">
          <a:xfrm>
            <a:off x="3885361" y="8831421"/>
            <a:ext cx="2971066" cy="463377"/>
          </a:xfrm>
          <a:prstGeom prst="rect">
            <a:avLst/>
          </a:prstGeom>
          <a:noFill/>
          <a:ln w="9525">
            <a:noFill/>
            <a:miter lim="800000"/>
            <a:headEnd/>
            <a:tailEnd/>
          </a:ln>
          <a:effectLst/>
        </p:spPr>
        <p:txBody>
          <a:bodyPr vert="horz" wrap="square" lIns="92478" tIns="46240" rIns="92478" bIns="46240" numCol="1" anchor="b" anchorCtr="0" compatLnSpc="1">
            <a:prstTxWarp prst="textNoShape">
              <a:avLst/>
            </a:prstTxWarp>
          </a:bodyPr>
          <a:lstStyle>
            <a:lvl1pPr algn="r" defTabSz="924073">
              <a:defRPr sz="1200"/>
            </a:lvl1pPr>
          </a:lstStyle>
          <a:p>
            <a:fld id="{B1DFCB1A-AAB5-4B1A-B7F3-7CB3C41D425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01EFB3B-DDB8-4972-83CC-0628849696E3}" type="slidenum">
              <a:rPr lang="en-US"/>
              <a:pPr/>
              <a:t>1</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DFCB1A-AAB5-4B1A-B7F3-7CB3C41D425D}"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DFCB1A-AAB5-4B1A-B7F3-7CB3C41D425D}" type="slidenum">
              <a:rPr lang="en-US" smtClean="0"/>
              <a:pPr/>
              <a:t>44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62642986-5703-4A46-AD71-90EADC68760A}" type="datetime1">
              <a:rPr lang="en-US"/>
              <a:pPr/>
              <a:t>6/26/2010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605197-46A8-4445-8700-00EAE2A46A6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57747FB-92D6-494E-9B66-F1C2F423F810}" type="datetime1">
              <a:rPr lang="en-US"/>
              <a:pPr/>
              <a:t>6/26/2010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A3152C-8DEF-4379-9C53-C27913C5976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2263" y="1090613"/>
            <a:ext cx="2057400" cy="41211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0063" y="1090613"/>
            <a:ext cx="6019800" cy="41211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8BBA537-7976-412B-9EBA-7AA6A9F5D403}" type="datetime1">
              <a:rPr lang="en-US"/>
              <a:pPr/>
              <a:t>6/26/2010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7A6392-8FC5-4A0E-A72A-C6F407AA490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00063" y="10906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0063" y="2514600"/>
            <a:ext cx="4038600" cy="2697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91063" y="2514600"/>
            <a:ext cx="4038600" cy="26971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71574A4F-672C-456E-BBAC-8792BB0CE5DC}" type="datetime1">
              <a:rPr lang="en-US"/>
              <a:pPr/>
              <a:t>6/26/2010</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124D274-9157-490D-9DD0-19EC63744E7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2642986-5703-4A46-AD71-90EADC68760A}" type="datetime1">
              <a:rPr lang="en-US" smtClean="0"/>
              <a:pPr/>
              <a:t>6/26/2010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6605197-46A8-4445-8700-00EAE2A46A6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5D6060-2F0F-4050-AAAF-CBA3DD7BF2E2}" type="datetime1">
              <a:rPr lang="en-US" smtClean="0"/>
              <a:pPr/>
              <a:t>6/26/2010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118C92-CEED-41ED-9CC9-3636C6F3B7F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2BDBE47-3E24-4FC4-86A7-3A968A615BC5}" type="datetime1">
              <a:rPr lang="en-US" smtClean="0"/>
              <a:pPr/>
              <a:t>6/26/2010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171725-8CAE-481C-8A42-D8C73FFFCE8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8E7BE5-039A-4973-8331-7E7BCB29BBBB}" type="datetime1">
              <a:rPr lang="en-US" smtClean="0"/>
              <a:pPr/>
              <a:t>6/26/2010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687E17-D1C1-431E-B751-A6EE219C828F}"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F638A0D-AE49-4990-ACDF-D34879A0F2B9}" type="datetime1">
              <a:rPr lang="en-US" smtClean="0"/>
              <a:pPr/>
              <a:t>6/26/2010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C28DE3A-1B26-48D2-B003-2620F94C77BD}"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EF00190-27CF-4236-9BFB-928724F7D792}" type="datetime1">
              <a:rPr lang="en-US" smtClean="0"/>
              <a:pPr/>
              <a:t>6/26/2010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60CDFC-6D4C-47F7-AAF8-583F7F1E39AF}"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793C9AA-401B-41BD-8C15-FDB3CE3ECE69}" type="datetime1">
              <a:rPr lang="en-US" smtClean="0"/>
              <a:pPr/>
              <a:t>6/26/2010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B6577D3-F770-4888-9A93-C9100AF03C4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45D6060-2F0F-4050-AAAF-CBA3DD7BF2E2}" type="datetime1">
              <a:rPr lang="en-US"/>
              <a:pPr/>
              <a:t>6/26/2010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118C92-CEED-41ED-9CC9-3636C6F3B7F6}"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0575A7-3CFD-4F0F-A2F5-D8ED7C6366F2}" type="datetime1">
              <a:rPr lang="en-US" smtClean="0"/>
              <a:pPr/>
              <a:t>6/26/2010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247868-EC91-411D-8C21-5D0C5857609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5A920DF-58DE-4018-AB80-E29CF6C3B812}" type="datetime1">
              <a:rPr lang="en-US" smtClean="0"/>
              <a:pPr/>
              <a:t>6/26/2010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A43E17-A8EA-4CB2-B458-4B6E96657F6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7747FB-92D6-494E-9B66-F1C2F423F810}" type="datetime1">
              <a:rPr lang="en-US" smtClean="0"/>
              <a:pPr/>
              <a:t>6/26/2010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9A3152C-8DEF-4379-9C53-C27913C59760}"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BBA537-7976-412B-9EBA-7AA6A9F5D403}" type="datetime1">
              <a:rPr lang="en-US" smtClean="0"/>
              <a:pPr/>
              <a:t>6/26/2010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7A6392-8FC5-4A0E-A72A-C6F407AA49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2BDBE47-3E24-4FC4-86A7-3A968A615BC5}" type="datetime1">
              <a:rPr lang="en-US"/>
              <a:pPr/>
              <a:t>6/26/2010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6171725-8CAE-481C-8A42-D8C73FFFCE8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0063" y="2514600"/>
            <a:ext cx="4038600" cy="2697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1063" y="2514600"/>
            <a:ext cx="4038600" cy="2697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C8E7BE5-039A-4973-8331-7E7BCB29BBBB}" type="datetime1">
              <a:rPr lang="en-US"/>
              <a:pPr/>
              <a:t>6/26/2010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0687E17-D1C1-431E-B751-A6EE219C828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F638A0D-AE49-4990-ACDF-D34879A0F2B9}" type="datetime1">
              <a:rPr lang="en-US"/>
              <a:pPr/>
              <a:t>6/26/2010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C28DE3A-1B26-48D2-B003-2620F94C77B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AEF00190-27CF-4236-9BFB-928724F7D792}" type="datetime1">
              <a:rPr lang="en-US"/>
              <a:pPr/>
              <a:t>6/26/2010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960CDFC-6D4C-47F7-AAF8-583F7F1E39A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793C9AA-401B-41BD-8C15-FDB3CE3ECE69}" type="datetime1">
              <a:rPr lang="en-US"/>
              <a:pPr/>
              <a:t>6/26/2010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B6577D3-F770-4888-9A93-C9100AF03C4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50575A7-3CFD-4F0F-A2F5-D8ED7C6366F2}" type="datetime1">
              <a:rPr lang="en-US"/>
              <a:pPr/>
              <a:t>6/26/2010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247868-EC91-411D-8C21-5D0C5857609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5A920DF-58DE-4018-AB80-E29CF6C3B812}" type="datetime1">
              <a:rPr lang="en-US"/>
              <a:pPr/>
              <a:t>6/26/2010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A43E17-A8EA-4CB2-B458-4B6E96657F6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0063" y="10906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00063" y="2514600"/>
            <a:ext cx="8229600" cy="2697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88607AAC-4317-4CBE-80D3-D61246E0B4BC}" type="datetime1">
              <a:rPr lang="en-US"/>
              <a:pPr/>
              <a:t>6/26/2010</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2E50366-B96E-4239-B8E7-DA159146541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a:spcBef>
          <a:spcPct val="0"/>
        </a:spcBef>
        <a:spcAft>
          <a:spcPct val="0"/>
        </a:spcAft>
        <a:defRPr sz="3200" b="1">
          <a:solidFill>
            <a:srgbClr val="00008C"/>
          </a:solidFill>
          <a:latin typeface="+mj-lt"/>
          <a:ea typeface="+mj-ea"/>
          <a:cs typeface="+mj-cs"/>
        </a:defRPr>
      </a:lvl1pPr>
      <a:lvl2pPr algn="ctr" rtl="0" fontAlgn="base">
        <a:spcBef>
          <a:spcPct val="0"/>
        </a:spcBef>
        <a:spcAft>
          <a:spcPct val="0"/>
        </a:spcAft>
        <a:defRPr sz="3200" b="1">
          <a:solidFill>
            <a:srgbClr val="00008C"/>
          </a:solidFill>
          <a:latin typeface="Garamond" pitchFamily="18" charset="0"/>
        </a:defRPr>
      </a:lvl2pPr>
      <a:lvl3pPr algn="ctr" rtl="0" fontAlgn="base">
        <a:spcBef>
          <a:spcPct val="0"/>
        </a:spcBef>
        <a:spcAft>
          <a:spcPct val="0"/>
        </a:spcAft>
        <a:defRPr sz="3200" b="1">
          <a:solidFill>
            <a:srgbClr val="00008C"/>
          </a:solidFill>
          <a:latin typeface="Garamond" pitchFamily="18" charset="0"/>
        </a:defRPr>
      </a:lvl3pPr>
      <a:lvl4pPr algn="ctr" rtl="0" fontAlgn="base">
        <a:spcBef>
          <a:spcPct val="0"/>
        </a:spcBef>
        <a:spcAft>
          <a:spcPct val="0"/>
        </a:spcAft>
        <a:defRPr sz="3200" b="1">
          <a:solidFill>
            <a:srgbClr val="00008C"/>
          </a:solidFill>
          <a:latin typeface="Garamond" pitchFamily="18" charset="0"/>
        </a:defRPr>
      </a:lvl4pPr>
      <a:lvl5pPr algn="ctr" rtl="0" fontAlgn="base">
        <a:spcBef>
          <a:spcPct val="0"/>
        </a:spcBef>
        <a:spcAft>
          <a:spcPct val="0"/>
        </a:spcAft>
        <a:defRPr sz="3200" b="1">
          <a:solidFill>
            <a:srgbClr val="00008C"/>
          </a:solidFill>
          <a:latin typeface="Garamond" pitchFamily="18" charset="0"/>
        </a:defRPr>
      </a:lvl5pPr>
      <a:lvl6pPr marL="457200" algn="ctr" rtl="0" fontAlgn="base">
        <a:spcBef>
          <a:spcPct val="0"/>
        </a:spcBef>
        <a:spcAft>
          <a:spcPct val="0"/>
        </a:spcAft>
        <a:defRPr sz="3200" b="1">
          <a:solidFill>
            <a:srgbClr val="00008C"/>
          </a:solidFill>
          <a:latin typeface="Garamond" pitchFamily="18" charset="0"/>
        </a:defRPr>
      </a:lvl6pPr>
      <a:lvl7pPr marL="914400" algn="ctr" rtl="0" fontAlgn="base">
        <a:spcBef>
          <a:spcPct val="0"/>
        </a:spcBef>
        <a:spcAft>
          <a:spcPct val="0"/>
        </a:spcAft>
        <a:defRPr sz="3200" b="1">
          <a:solidFill>
            <a:srgbClr val="00008C"/>
          </a:solidFill>
          <a:latin typeface="Garamond" pitchFamily="18" charset="0"/>
        </a:defRPr>
      </a:lvl7pPr>
      <a:lvl8pPr marL="1371600" algn="ctr" rtl="0" fontAlgn="base">
        <a:spcBef>
          <a:spcPct val="0"/>
        </a:spcBef>
        <a:spcAft>
          <a:spcPct val="0"/>
        </a:spcAft>
        <a:defRPr sz="3200" b="1">
          <a:solidFill>
            <a:srgbClr val="00008C"/>
          </a:solidFill>
          <a:latin typeface="Garamond" pitchFamily="18" charset="0"/>
        </a:defRPr>
      </a:lvl8pPr>
      <a:lvl9pPr marL="1828800" algn="ctr" rtl="0" fontAlgn="base">
        <a:spcBef>
          <a:spcPct val="0"/>
        </a:spcBef>
        <a:spcAft>
          <a:spcPct val="0"/>
        </a:spcAft>
        <a:defRPr sz="3200" b="1">
          <a:solidFill>
            <a:srgbClr val="00008C"/>
          </a:solidFill>
          <a:latin typeface="Garamond"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8607AAC-4317-4CBE-80D3-D61246E0B4BC}" type="datetime1">
              <a:rPr lang="en-US" smtClean="0"/>
              <a:pPr/>
              <a:t>6/26/2010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2E50366-B96E-4239-B8E7-DA159146541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https://fmx.cpa.state.tx.us/fmx/recovery/index.php" TargetMode="External"/><Relationship Id="rId7" Type="http://schemas.openxmlformats.org/officeDocument/2006/relationships/hyperlink" Target="http://www.whitehouse.gov/omb/assets/memoranda_2010/m10-08.pdf" TargetMode="External"/><Relationship Id="rId2" Type="http://schemas.openxmlformats.org/officeDocument/2006/relationships/hyperlink" Target="http://www.thecb.state.tx.us/arra" TargetMode="External"/><Relationship Id="rId1" Type="http://schemas.openxmlformats.org/officeDocument/2006/relationships/slideLayout" Target="../slideLayouts/slideLayout14.xml"/><Relationship Id="rId6" Type="http://schemas.openxmlformats.org/officeDocument/2006/relationships/hyperlink" Target="http://www2.ed.gov/programs/statestabilization/applicant.html" TargetMode="External"/><Relationship Id="rId5" Type="http://schemas.openxmlformats.org/officeDocument/2006/relationships/hyperlink" Target="http://www2.ed.gov/programs/statestabilization/index.html" TargetMode="External"/><Relationship Id="rId4" Type="http://schemas.openxmlformats.org/officeDocument/2006/relationships/hyperlink" Target="http://www.window.state.tx.us/recovery/"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3" name="Rectangle 13"/>
          <p:cNvSpPr>
            <a:spLocks noGrp="1" noChangeArrowheads="1"/>
          </p:cNvSpPr>
          <p:nvPr>
            <p:ph type="ctrTitle"/>
          </p:nvPr>
        </p:nvSpPr>
        <p:spPr>
          <a:xfrm>
            <a:off x="454025" y="2673350"/>
            <a:ext cx="8283575" cy="1470025"/>
          </a:xfrm>
          <a:noFill/>
          <a:ln/>
        </p:spPr>
        <p:txBody>
          <a:bodyPr>
            <a:normAutofit fontScale="90000"/>
          </a:bodyPr>
          <a:lstStyle/>
          <a:p>
            <a:r>
              <a:rPr lang="en-US" sz="3600" dirty="0" smtClean="0"/>
              <a:t/>
            </a:r>
            <a:br>
              <a:rPr lang="en-US" sz="3600" dirty="0" smtClean="0"/>
            </a:br>
            <a:r>
              <a:rPr lang="en-US" sz="4400" dirty="0" smtClean="0">
                <a:solidFill>
                  <a:schemeClr val="tx1"/>
                </a:solidFill>
              </a:rPr>
              <a:t>TASSCUBO</a:t>
            </a:r>
            <a:br>
              <a:rPr lang="en-US" sz="4400" dirty="0" smtClean="0">
                <a:solidFill>
                  <a:schemeClr val="tx1"/>
                </a:solidFill>
              </a:rPr>
            </a:br>
            <a:r>
              <a:rPr lang="en-US" sz="4400" dirty="0" smtClean="0">
                <a:solidFill>
                  <a:schemeClr val="tx1"/>
                </a:solidFill>
              </a:rPr>
              <a:t>BUDGET COMMITTEE</a:t>
            </a:r>
            <a:br>
              <a:rPr lang="en-US" sz="4400" dirty="0" smtClean="0">
                <a:solidFill>
                  <a:schemeClr val="tx1"/>
                </a:solidFill>
              </a:rPr>
            </a:br>
            <a:r>
              <a:rPr lang="en-US" sz="3600" dirty="0" smtClean="0">
                <a:solidFill>
                  <a:schemeClr val="tx1"/>
                </a:solidFill>
              </a:rPr>
              <a:t/>
            </a:r>
            <a:br>
              <a:rPr lang="en-US" sz="3600" dirty="0" smtClean="0">
                <a:solidFill>
                  <a:schemeClr val="tx1"/>
                </a:solidFill>
              </a:rPr>
            </a:br>
            <a:r>
              <a:rPr lang="en-US" sz="3600" b="0" dirty="0" smtClean="0">
                <a:solidFill>
                  <a:schemeClr val="tx1"/>
                </a:solidFill>
              </a:rPr>
              <a:t>Summer Meeting</a:t>
            </a:r>
            <a:br>
              <a:rPr lang="en-US" sz="3600" b="0" dirty="0" smtClean="0">
                <a:solidFill>
                  <a:schemeClr val="tx1"/>
                </a:solidFill>
              </a:rPr>
            </a:br>
            <a:r>
              <a:rPr lang="en-US" sz="3600" dirty="0" smtClean="0">
                <a:solidFill>
                  <a:schemeClr val="tx1"/>
                </a:solidFill>
              </a:rPr>
              <a:t>The Woodlands</a:t>
            </a:r>
            <a:r>
              <a:rPr lang="en-US" sz="3600" b="0" dirty="0" smtClean="0">
                <a:solidFill>
                  <a:schemeClr val="tx1"/>
                </a:solidFill>
              </a:rPr>
              <a:t/>
            </a:r>
            <a:br>
              <a:rPr lang="en-US" sz="3600" b="0" dirty="0" smtClean="0">
                <a:solidFill>
                  <a:schemeClr val="tx1"/>
                </a:solidFill>
              </a:rPr>
            </a:br>
            <a:r>
              <a:rPr lang="en-US" sz="3600" b="0" dirty="0" smtClean="0">
                <a:solidFill>
                  <a:schemeClr val="tx1"/>
                </a:solidFill>
              </a:rPr>
              <a:t>June 28, 2010</a:t>
            </a:r>
            <a:endParaRPr lang="en-US" sz="3600" b="0" dirty="0">
              <a:solidFill>
                <a:schemeClr val="tx1"/>
              </a:solidFill>
            </a:endParaRPr>
          </a:p>
        </p:txBody>
      </p:sp>
      <p:sp>
        <p:nvSpPr>
          <p:cNvPr id="3" name="Slide Number Placeholder 5"/>
          <p:cNvSpPr>
            <a:spLocks noGrp="1"/>
          </p:cNvSpPr>
          <p:nvPr>
            <p:ph type="sldNum" sz="quarter" idx="12"/>
          </p:nvPr>
        </p:nvSpPr>
        <p:spPr/>
        <p:txBody>
          <a:bodyPr/>
          <a:lstStyle/>
          <a:p>
            <a:fld id="{6424AFB2-8DF8-4A07-8B4B-519EDDA0320A}" type="slidenum">
              <a:rPr lang="en-US"/>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10</a:t>
            </a:fld>
            <a:endParaRPr lang="en-US"/>
          </a:p>
        </p:txBody>
      </p:sp>
      <p:sp>
        <p:nvSpPr>
          <p:cNvPr id="6" name="Rectangle 5"/>
          <p:cNvSpPr/>
          <p:nvPr/>
        </p:nvSpPr>
        <p:spPr>
          <a:xfrm>
            <a:off x="1051713" y="1198696"/>
            <a:ext cx="7724273" cy="5455661"/>
          </a:xfrm>
          <a:prstGeom prst="rect">
            <a:avLst/>
          </a:prstGeom>
        </p:spPr>
        <p:txBody>
          <a:bodyPr wrap="square">
            <a:spAutoFit/>
          </a:bodyPr>
          <a:lstStyle/>
          <a:p>
            <a:pPr>
              <a:lnSpc>
                <a:spcPts val="2200"/>
              </a:lnSpc>
            </a:pPr>
            <a:r>
              <a:rPr lang="en-US" sz="2400" b="1" dirty="0" smtClean="0">
                <a:latin typeface="+mn-lt"/>
              </a:rPr>
              <a:t>Schedule 2 Grand Total, Educational, General and Other Funds </a:t>
            </a:r>
          </a:p>
          <a:p>
            <a:pPr>
              <a:lnSpc>
                <a:spcPts val="2200"/>
              </a:lnSpc>
            </a:pPr>
            <a:endParaRPr lang="en-US" sz="2400" dirty="0" smtClean="0">
              <a:latin typeface="+mn-lt"/>
            </a:endParaRPr>
          </a:p>
          <a:p>
            <a:pPr>
              <a:lnSpc>
                <a:spcPts val="2200"/>
              </a:lnSpc>
              <a:buClr>
                <a:schemeClr val="accent1"/>
              </a:buClr>
              <a:buFont typeface="Arial" pitchFamily="34" charset="0"/>
              <a:buChar char="•"/>
            </a:pPr>
            <a:r>
              <a:rPr lang="en-US" sz="2400" dirty="0" smtClean="0">
                <a:latin typeface="+mn-lt"/>
              </a:rPr>
              <a:t>Indirect Cost Recovery amounts are to be reported as Item 10. </a:t>
            </a:r>
          </a:p>
          <a:p>
            <a:pPr>
              <a:lnSpc>
                <a:spcPts val="2200"/>
              </a:lnSpc>
              <a:buClr>
                <a:schemeClr val="accent1"/>
              </a:buClr>
              <a:buFont typeface="Arial" pitchFamily="34" charset="0"/>
              <a:buChar char="•"/>
            </a:pPr>
            <a:endParaRPr lang="en-US" sz="2400" dirty="0" smtClean="0">
              <a:latin typeface="+mn-lt"/>
            </a:endParaRPr>
          </a:p>
          <a:p>
            <a:pPr>
              <a:lnSpc>
                <a:spcPts val="2200"/>
              </a:lnSpc>
              <a:buClr>
                <a:schemeClr val="accent1"/>
              </a:buClr>
              <a:buFont typeface="Arial" pitchFamily="34" charset="0"/>
              <a:buChar char="•"/>
            </a:pPr>
            <a:r>
              <a:rPr lang="en-US" sz="2400" dirty="0" smtClean="0">
                <a:latin typeface="+mn-lt"/>
              </a:rPr>
              <a:t>Designated Tuition amounts are to be reported as Item 9. </a:t>
            </a:r>
          </a:p>
          <a:p>
            <a:pPr>
              <a:lnSpc>
                <a:spcPts val="2200"/>
              </a:lnSpc>
              <a:buClr>
                <a:schemeClr val="accent1"/>
              </a:buClr>
              <a:buFont typeface="Arial" pitchFamily="34" charset="0"/>
              <a:buChar char="•"/>
            </a:pPr>
            <a:endParaRPr lang="en-US" sz="2400" dirty="0" smtClean="0">
              <a:latin typeface="+mn-lt"/>
            </a:endParaRPr>
          </a:p>
          <a:p>
            <a:pPr>
              <a:lnSpc>
                <a:spcPts val="2200"/>
              </a:lnSpc>
              <a:buClr>
                <a:schemeClr val="accent1"/>
              </a:buClr>
              <a:buFont typeface="Arial" pitchFamily="34" charset="0"/>
              <a:buChar char="•"/>
            </a:pPr>
            <a:r>
              <a:rPr lang="en-US" sz="2400" dirty="0" smtClean="0">
                <a:latin typeface="+mn-lt"/>
              </a:rPr>
              <a:t>For General Revenue Appropriations, institutions must report an adjustment for the portion of the formula appropriation that was swapped with ARRA funds. </a:t>
            </a:r>
          </a:p>
          <a:p>
            <a:pPr>
              <a:lnSpc>
                <a:spcPts val="2200"/>
              </a:lnSpc>
              <a:buClr>
                <a:schemeClr val="accent1"/>
              </a:buClr>
              <a:buFont typeface="Arial" pitchFamily="34" charset="0"/>
              <a:buChar char="•"/>
            </a:pPr>
            <a:endParaRPr lang="en-US" sz="2400" dirty="0" smtClean="0">
              <a:latin typeface="+mn-lt"/>
            </a:endParaRPr>
          </a:p>
          <a:p>
            <a:pPr>
              <a:lnSpc>
                <a:spcPts val="2200"/>
              </a:lnSpc>
              <a:buClr>
                <a:schemeClr val="accent1"/>
              </a:buClr>
              <a:buFont typeface="Arial" pitchFamily="34" charset="0"/>
              <a:buChar char="•"/>
            </a:pPr>
            <a:r>
              <a:rPr lang="en-US" sz="2400" dirty="0" smtClean="0">
                <a:latin typeface="+mn-lt"/>
              </a:rPr>
              <a:t>For Other Appropriated Funds Income, institutions must add the portion of their formula appropriation that was swapped with ARRA Funds. </a:t>
            </a:r>
          </a:p>
          <a:p>
            <a:pPr>
              <a:lnSpc>
                <a:spcPts val="2200"/>
              </a:lnSpc>
              <a:buClr>
                <a:schemeClr val="accent1"/>
              </a:buClr>
              <a:buFont typeface="Arial" pitchFamily="34" charset="0"/>
              <a:buChar char="•"/>
            </a:pPr>
            <a:endParaRPr lang="en-US" sz="2400" dirty="0" smtClean="0">
              <a:latin typeface="+mn-lt"/>
            </a:endParaRPr>
          </a:p>
          <a:p>
            <a:pPr>
              <a:lnSpc>
                <a:spcPts val="2200"/>
              </a:lnSpc>
              <a:buClr>
                <a:schemeClr val="accent1"/>
              </a:buClr>
              <a:buFont typeface="Arial" pitchFamily="34" charset="0"/>
              <a:buChar char="•"/>
            </a:pPr>
            <a:r>
              <a:rPr lang="en-US" sz="2400" dirty="0" smtClean="0">
                <a:latin typeface="+mn-lt"/>
              </a:rPr>
              <a:t>For Other Additions, institutions that received ARRA appropriations in Art. XII, Section 25 must report those funds under Other Additions.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11</a:t>
            </a:fld>
            <a:endParaRPr lang="en-US"/>
          </a:p>
        </p:txBody>
      </p:sp>
      <p:sp>
        <p:nvSpPr>
          <p:cNvPr id="6" name="Rectangle 5"/>
          <p:cNvSpPr/>
          <p:nvPr/>
        </p:nvSpPr>
        <p:spPr>
          <a:xfrm>
            <a:off x="1051712" y="1287244"/>
            <a:ext cx="7724273" cy="5570756"/>
          </a:xfrm>
          <a:prstGeom prst="rect">
            <a:avLst/>
          </a:prstGeom>
        </p:spPr>
        <p:txBody>
          <a:bodyPr wrap="square">
            <a:spAutoFit/>
          </a:bodyPr>
          <a:lstStyle/>
          <a:p>
            <a:r>
              <a:rPr lang="en-US" sz="2400" b="1" dirty="0" smtClean="0">
                <a:latin typeface="+mn-lt"/>
              </a:rPr>
              <a:t>Schedules 3A and 3B Group Insurance Data Elements </a:t>
            </a:r>
          </a:p>
          <a:p>
            <a:endParaRPr lang="en-US" sz="2400" dirty="0" smtClean="0">
              <a:latin typeface="+mn-lt"/>
            </a:endParaRPr>
          </a:p>
          <a:p>
            <a:r>
              <a:rPr lang="en-US" sz="2400" b="1" dirty="0" smtClean="0">
                <a:latin typeface="+mn-lt"/>
              </a:rPr>
              <a:t>Schedule 4 Computation of OASI </a:t>
            </a:r>
          </a:p>
          <a:p>
            <a:endParaRPr lang="en-US" sz="2400" dirty="0" smtClean="0">
              <a:latin typeface="+mn-lt"/>
            </a:endParaRPr>
          </a:p>
          <a:p>
            <a:r>
              <a:rPr lang="en-US" sz="2400" b="1" dirty="0" smtClean="0">
                <a:latin typeface="+mn-lt"/>
              </a:rPr>
              <a:t>Schedule5 Calculation of Retirement Proportionality and ORP Differential </a:t>
            </a:r>
          </a:p>
          <a:p>
            <a:endParaRPr lang="en-US" sz="2400" dirty="0" smtClean="0">
              <a:latin typeface="+mn-lt"/>
            </a:endParaRPr>
          </a:p>
          <a:p>
            <a:r>
              <a:rPr lang="en-US" sz="2400" b="1" dirty="0" smtClean="0">
                <a:latin typeface="+mn-lt"/>
              </a:rPr>
              <a:t>Schedule 6 Capital Funding </a:t>
            </a:r>
          </a:p>
          <a:p>
            <a:endParaRPr lang="en-US" sz="2400" b="1" dirty="0" smtClean="0">
              <a:latin typeface="+mn-lt"/>
            </a:endParaRPr>
          </a:p>
          <a:p>
            <a:r>
              <a:rPr lang="en-US" sz="2400" b="1" dirty="0" smtClean="0">
                <a:latin typeface="+mn-lt"/>
              </a:rPr>
              <a:t>Schedule 7 Current and Local Fund (General) Balances </a:t>
            </a:r>
          </a:p>
          <a:p>
            <a:endParaRPr lang="en-US" sz="2000" dirty="0" smtClean="0">
              <a:latin typeface="+mn-lt"/>
            </a:endParaRPr>
          </a:p>
          <a:p>
            <a:pPr>
              <a:buClr>
                <a:schemeClr val="accent1"/>
              </a:buClr>
              <a:buFont typeface="Arial" pitchFamily="34" charset="0"/>
              <a:buChar char="•"/>
            </a:pPr>
            <a:r>
              <a:rPr lang="en-US" sz="2400" dirty="0" smtClean="0">
                <a:latin typeface="+mn-lt"/>
              </a:rPr>
              <a:t>No significant changes were made to the above schedules. </a:t>
            </a:r>
          </a:p>
          <a:p>
            <a:pPr lvl="1">
              <a:buClr>
                <a:schemeClr val="accent1"/>
              </a:buClr>
            </a:pPr>
            <a:endParaRPr lang="en-US" sz="2400"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12</a:t>
            </a:fld>
            <a:endParaRPr lang="en-US"/>
          </a:p>
        </p:txBody>
      </p:sp>
      <p:sp>
        <p:nvSpPr>
          <p:cNvPr id="6" name="Rectangle 5"/>
          <p:cNvSpPr/>
          <p:nvPr/>
        </p:nvSpPr>
        <p:spPr>
          <a:xfrm>
            <a:off x="1008169" y="1037525"/>
            <a:ext cx="7724273" cy="5509200"/>
          </a:xfrm>
          <a:prstGeom prst="rect">
            <a:avLst/>
          </a:prstGeom>
        </p:spPr>
        <p:txBody>
          <a:bodyPr wrap="square">
            <a:spAutoFit/>
          </a:bodyPr>
          <a:lstStyle/>
          <a:p>
            <a:r>
              <a:rPr lang="en-US" sz="2400" b="1" dirty="0" smtClean="0">
                <a:latin typeface="+mn-lt"/>
              </a:rPr>
              <a:t>Schedule 8 Personnel </a:t>
            </a:r>
            <a:endParaRPr lang="en-US" sz="2400" dirty="0" smtClean="0">
              <a:latin typeface="+mn-lt"/>
            </a:endParaRPr>
          </a:p>
          <a:p>
            <a:pPr>
              <a:buClr>
                <a:schemeClr val="accent1"/>
              </a:buClr>
              <a:buFont typeface="Arial" pitchFamily="34" charset="0"/>
              <a:buChar char="•"/>
            </a:pPr>
            <a:r>
              <a:rPr lang="en-US" sz="2400" dirty="0" smtClean="0">
                <a:latin typeface="+mn-lt"/>
              </a:rPr>
              <a:t>For Other Appropriated Funds, new categories of FTEs have been included for clarification purposes. Included in this section are FTEs paid from Art. XII, Section 25 appropriations. </a:t>
            </a:r>
          </a:p>
          <a:p>
            <a:endParaRPr lang="en-US" sz="2000" dirty="0" smtClean="0"/>
          </a:p>
          <a:p>
            <a:r>
              <a:rPr lang="en-US" sz="2400" b="1" dirty="0" smtClean="0">
                <a:latin typeface="+mn-lt"/>
              </a:rPr>
              <a:t>Schedule 9 Expenditures Associated with E&amp;G Space Utility Operations Fiscal Year 2010 </a:t>
            </a:r>
            <a:endParaRPr lang="en-US" sz="2400" dirty="0" smtClean="0">
              <a:latin typeface="+mn-lt"/>
            </a:endParaRPr>
          </a:p>
          <a:p>
            <a:pPr>
              <a:buClr>
                <a:schemeClr val="accent1"/>
              </a:buClr>
              <a:buFont typeface="Arial" pitchFamily="34" charset="0"/>
              <a:buChar char="•"/>
            </a:pPr>
            <a:r>
              <a:rPr lang="en-US" sz="2400" dirty="0" smtClean="0">
                <a:latin typeface="+mn-lt"/>
              </a:rPr>
              <a:t>No significant changes were made to this form, however, institutions should include ARRA fund expenditures appropriated through the GAA. </a:t>
            </a:r>
          </a:p>
          <a:p>
            <a:endParaRPr lang="en-US" sz="2000" dirty="0" smtClean="0"/>
          </a:p>
          <a:p>
            <a:r>
              <a:rPr lang="en-US" sz="2400" b="1" dirty="0" smtClean="0">
                <a:latin typeface="+mn-lt"/>
              </a:rPr>
              <a:t>Schedule 10A Proposed Tuition Revenue Bond </a:t>
            </a:r>
            <a:r>
              <a:rPr lang="en-US" sz="2400" b="1" dirty="0" err="1" smtClean="0">
                <a:latin typeface="+mn-lt"/>
              </a:rPr>
              <a:t>Proj</a:t>
            </a:r>
            <a:endParaRPr lang="en-US" sz="2400" b="1" dirty="0" smtClean="0">
              <a:latin typeface="+mn-lt"/>
            </a:endParaRPr>
          </a:p>
          <a:p>
            <a:r>
              <a:rPr lang="en-US" sz="2400" b="1" dirty="0" smtClean="0">
                <a:latin typeface="+mn-lt"/>
              </a:rPr>
              <a:t>Schedule 10B Tuition Revenue Bond Issuance History </a:t>
            </a:r>
          </a:p>
          <a:p>
            <a:pPr>
              <a:buClr>
                <a:schemeClr val="accent1"/>
              </a:buClr>
              <a:buFont typeface="Arial" pitchFamily="34" charset="0"/>
              <a:buChar char="•"/>
            </a:pPr>
            <a:r>
              <a:rPr lang="en-US" sz="2400" dirty="0" smtClean="0">
                <a:latin typeface="+mn-lt"/>
              </a:rPr>
              <a:t>No significant changes were made to these forms.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13</a:t>
            </a:fld>
            <a:endParaRPr lang="en-US"/>
          </a:p>
        </p:txBody>
      </p:sp>
      <p:sp>
        <p:nvSpPr>
          <p:cNvPr id="6" name="Rectangle 5"/>
          <p:cNvSpPr/>
          <p:nvPr/>
        </p:nvSpPr>
        <p:spPr>
          <a:xfrm>
            <a:off x="979140" y="1171652"/>
            <a:ext cx="7724273" cy="5447645"/>
          </a:xfrm>
          <a:prstGeom prst="rect">
            <a:avLst/>
          </a:prstGeom>
        </p:spPr>
        <p:txBody>
          <a:bodyPr wrap="square">
            <a:spAutoFit/>
          </a:bodyPr>
          <a:lstStyle/>
          <a:p>
            <a:r>
              <a:rPr lang="en-US" sz="2400" b="1" dirty="0" smtClean="0">
                <a:latin typeface="+mn-lt"/>
              </a:rPr>
              <a:t>Schedule 10C Revenue Capacity for Tuition Revenue Bond Projects </a:t>
            </a:r>
            <a:endParaRPr lang="en-US" sz="2400" dirty="0" smtClean="0">
              <a:latin typeface="+mn-lt"/>
            </a:endParaRPr>
          </a:p>
          <a:p>
            <a:pPr>
              <a:buClr>
                <a:schemeClr val="accent1"/>
              </a:buClr>
              <a:buFont typeface="Arial" pitchFamily="34" charset="0"/>
              <a:buChar char="•"/>
            </a:pPr>
            <a:r>
              <a:rPr lang="en-US" sz="2400" dirty="0" smtClean="0">
                <a:latin typeface="+mn-lt"/>
              </a:rPr>
              <a:t>UT System Administration handles for UT System institutions. </a:t>
            </a:r>
          </a:p>
          <a:p>
            <a:endParaRPr lang="en-US" sz="2000" dirty="0" smtClean="0"/>
          </a:p>
          <a:p>
            <a:r>
              <a:rPr lang="en-US" sz="2400" b="1" dirty="0" smtClean="0">
                <a:latin typeface="+mn-lt"/>
              </a:rPr>
              <a:t>Schedule 11 Special Item Information </a:t>
            </a:r>
            <a:endParaRPr lang="en-US" sz="2400" dirty="0" smtClean="0">
              <a:latin typeface="+mn-lt"/>
            </a:endParaRPr>
          </a:p>
          <a:p>
            <a:pPr>
              <a:buClr>
                <a:schemeClr val="accent1"/>
              </a:buClr>
              <a:buFont typeface="Arial" pitchFamily="34" charset="0"/>
              <a:buChar char="•"/>
            </a:pPr>
            <a:r>
              <a:rPr lang="en-US" sz="2400" dirty="0" smtClean="0">
                <a:latin typeface="+mn-lt"/>
              </a:rPr>
              <a:t>No significant changes were made to this form. </a:t>
            </a:r>
          </a:p>
          <a:p>
            <a:pPr>
              <a:buClr>
                <a:schemeClr val="accent1"/>
              </a:buClr>
              <a:buFont typeface="Arial" pitchFamily="34" charset="0"/>
              <a:buChar char="•"/>
            </a:pPr>
            <a:endParaRPr lang="en-US" sz="2000" dirty="0" smtClean="0">
              <a:latin typeface="+mn-lt"/>
            </a:endParaRPr>
          </a:p>
          <a:p>
            <a:endParaRPr lang="en-US" sz="2000" dirty="0" smtClean="0"/>
          </a:p>
          <a:p>
            <a:r>
              <a:rPr lang="en-US" sz="2400" b="1" dirty="0" smtClean="0">
                <a:latin typeface="+mn-lt"/>
              </a:rPr>
              <a:t>Schedule 12A Formula Strategies by NACUBO</a:t>
            </a:r>
            <a:endParaRPr lang="en-US" sz="2400" dirty="0" smtClean="0">
              <a:latin typeface="+mn-lt"/>
            </a:endParaRPr>
          </a:p>
          <a:p>
            <a:r>
              <a:rPr lang="en-US" sz="2400" b="1" dirty="0" smtClean="0">
                <a:latin typeface="+mn-lt"/>
              </a:rPr>
              <a:t>and Schedule 12B Object of Expense Detail for Formula Strategies and NACUBO Functions of Cost </a:t>
            </a:r>
            <a:endParaRPr lang="en-US" sz="2400" dirty="0" smtClean="0">
              <a:latin typeface="+mn-lt"/>
            </a:endParaRPr>
          </a:p>
          <a:p>
            <a:pPr>
              <a:buClr>
                <a:schemeClr val="accent1"/>
              </a:buClr>
              <a:buFont typeface="Arial" pitchFamily="34" charset="0"/>
              <a:buChar char="•"/>
            </a:pPr>
            <a:r>
              <a:rPr lang="en-US" sz="2400" dirty="0" smtClean="0">
                <a:latin typeface="+mn-lt"/>
              </a:rPr>
              <a:t>These schedules only apply to general academic institutions. </a:t>
            </a:r>
          </a:p>
          <a:p>
            <a:pPr>
              <a:buClr>
                <a:schemeClr val="accent1"/>
              </a:buClr>
              <a:buFont typeface="Arial" pitchFamily="34" charset="0"/>
              <a:buChar char="•"/>
            </a:pPr>
            <a:r>
              <a:rPr lang="en-US" sz="2400" dirty="0" smtClean="0">
                <a:latin typeface="+mn-lt"/>
              </a:rPr>
              <a:t>No significant changes were made to these forms. </a:t>
            </a:r>
          </a:p>
          <a:p>
            <a:pPr lvl="1">
              <a:buClr>
                <a:schemeClr val="accent1"/>
              </a:buClr>
            </a:pPr>
            <a:endParaRPr lang="en-US" sz="2400"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830" y="1698172"/>
            <a:ext cx="7772400" cy="2363450"/>
          </a:xfrm>
        </p:spPr>
        <p:txBody>
          <a:bodyPr>
            <a:normAutofit fontScale="90000"/>
          </a:bodyPr>
          <a:lstStyle/>
          <a:p>
            <a:pPr marL="514350" lvl="0" indent="-514350"/>
            <a:r>
              <a:rPr lang="en-US" sz="4400" dirty="0" smtClean="0"/>
              <a:t>2010-2011 5% and 2012-2013 10% Budget Reduction Plans </a:t>
            </a: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endParaRPr lang="en-US" sz="31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2901" y="219132"/>
            <a:ext cx="7772400" cy="574952"/>
          </a:xfrm>
        </p:spPr>
        <p:txBody>
          <a:bodyPr>
            <a:normAutofit/>
          </a:bodyPr>
          <a:lstStyle/>
          <a:p>
            <a:pPr marL="514350" lvl="0" indent="-514350"/>
            <a:r>
              <a:rPr lang="en-US" sz="3100" dirty="0" smtClean="0">
                <a:solidFill>
                  <a:schemeClr val="tx1"/>
                </a:solidFill>
                <a:latin typeface="Gill Sans MT" pitchFamily="34" charset="0"/>
              </a:rPr>
              <a:t>5% General Revenue Reduction Plans</a:t>
            </a:r>
          </a:p>
        </p:txBody>
      </p:sp>
      <p:sp>
        <p:nvSpPr>
          <p:cNvPr id="4" name="Slide Number Placeholder 3"/>
          <p:cNvSpPr>
            <a:spLocks noGrp="1"/>
          </p:cNvSpPr>
          <p:nvPr>
            <p:ph type="sldNum" sz="quarter" idx="12"/>
          </p:nvPr>
        </p:nvSpPr>
        <p:spPr/>
        <p:txBody>
          <a:bodyPr/>
          <a:lstStyle/>
          <a:p>
            <a:fld id="{A6605197-46A8-4445-8700-00EAE2A46A6F}" type="slidenum">
              <a:rPr lang="en-US" smtClean="0"/>
              <a:pPr/>
              <a:t>15</a:t>
            </a:fld>
            <a:endParaRPr lang="en-US"/>
          </a:p>
        </p:txBody>
      </p:sp>
      <p:sp>
        <p:nvSpPr>
          <p:cNvPr id="5" name="Rectangle 4"/>
          <p:cNvSpPr/>
          <p:nvPr/>
        </p:nvSpPr>
        <p:spPr>
          <a:xfrm>
            <a:off x="1143000" y="1010654"/>
            <a:ext cx="7243010" cy="7248138"/>
          </a:xfrm>
          <a:prstGeom prst="rect">
            <a:avLst/>
          </a:prstGeom>
        </p:spPr>
        <p:txBody>
          <a:bodyPr wrap="square">
            <a:spAutoFit/>
          </a:bodyPr>
          <a:lstStyle/>
          <a:p>
            <a:r>
              <a:rPr lang="en-US" sz="2400" dirty="0" smtClean="0">
                <a:latin typeface="+mn-lt"/>
              </a:rPr>
              <a:t>January 15, 2010 Letter from Governor, Lieutenant Governor, and Speaker of the House</a:t>
            </a:r>
          </a:p>
          <a:p>
            <a:endParaRPr lang="en-US" sz="2400" dirty="0" smtClean="0">
              <a:latin typeface="+mn-lt"/>
            </a:endParaRPr>
          </a:p>
          <a:p>
            <a:r>
              <a:rPr lang="en-US" sz="2400" dirty="0" smtClean="0">
                <a:latin typeface="+mn-lt"/>
              </a:rPr>
              <a:t>Plans </a:t>
            </a:r>
            <a:r>
              <a:rPr lang="en-US" sz="2400" dirty="0" smtClean="0">
                <a:latin typeface="+mn-lt"/>
              </a:rPr>
              <a:t>in Priority Increments totaling 5% of General Revenue: </a:t>
            </a:r>
          </a:p>
          <a:p>
            <a:pPr>
              <a:lnSpc>
                <a:spcPts val="2200"/>
              </a:lnSpc>
            </a:pPr>
            <a:endParaRPr lang="en-US" sz="2400" dirty="0" smtClean="0">
              <a:latin typeface="+mn-lt"/>
            </a:endParaRPr>
          </a:p>
          <a:p>
            <a:pPr>
              <a:lnSpc>
                <a:spcPts val="2200"/>
              </a:lnSpc>
              <a:buFont typeface="Arial" pitchFamily="34" charset="0"/>
              <a:buChar char="•"/>
            </a:pPr>
            <a:r>
              <a:rPr lang="en-US" sz="2400" dirty="0" smtClean="0">
                <a:latin typeface="+mn-lt"/>
              </a:rPr>
              <a:t>	</a:t>
            </a:r>
            <a:r>
              <a:rPr lang="en-US" sz="2400" dirty="0" smtClean="0">
                <a:latin typeface="+mn-lt"/>
              </a:rPr>
              <a:t>Included </a:t>
            </a:r>
            <a:r>
              <a:rPr lang="en-US" sz="2400" dirty="0" smtClean="0">
                <a:latin typeface="+mn-lt"/>
              </a:rPr>
              <a:t>Higher Education Group Insurance</a:t>
            </a:r>
          </a:p>
          <a:p>
            <a:pPr>
              <a:lnSpc>
                <a:spcPts val="2200"/>
              </a:lnSpc>
              <a:buFont typeface="Arial" pitchFamily="34" charset="0"/>
              <a:buChar char="•"/>
            </a:pPr>
            <a:endParaRPr lang="en-US" sz="2400" dirty="0" smtClean="0">
              <a:latin typeface="+mn-lt"/>
            </a:endParaRPr>
          </a:p>
          <a:p>
            <a:pPr>
              <a:lnSpc>
                <a:spcPts val="2200"/>
              </a:lnSpc>
              <a:buFont typeface="Arial" pitchFamily="34" charset="0"/>
              <a:buChar char="•"/>
            </a:pPr>
            <a:r>
              <a:rPr lang="en-US" sz="2400" dirty="0" smtClean="0">
                <a:latin typeface="+mn-lt"/>
              </a:rPr>
              <a:t>	</a:t>
            </a:r>
            <a:r>
              <a:rPr lang="en-US" sz="2400" dirty="0" smtClean="0">
                <a:latin typeface="+mn-lt"/>
              </a:rPr>
              <a:t>Excluded </a:t>
            </a:r>
            <a:r>
              <a:rPr lang="en-US" sz="2400" dirty="0" smtClean="0">
                <a:latin typeface="+mn-lt"/>
              </a:rPr>
              <a:t>Most General Revenue – Dedicated for 	Higher Education (Fund 704 and 770)</a:t>
            </a:r>
          </a:p>
          <a:p>
            <a:pPr>
              <a:lnSpc>
                <a:spcPts val="2200"/>
              </a:lnSpc>
              <a:buFont typeface="Arial" pitchFamily="34" charset="0"/>
              <a:buChar char="•"/>
            </a:pPr>
            <a:endParaRPr lang="en-US" sz="2400" dirty="0" smtClean="0">
              <a:latin typeface="+mn-lt"/>
            </a:endParaRPr>
          </a:p>
          <a:p>
            <a:pPr>
              <a:lnSpc>
                <a:spcPts val="2200"/>
              </a:lnSpc>
              <a:buFont typeface="Arial" pitchFamily="34" charset="0"/>
              <a:buChar char="•"/>
            </a:pPr>
            <a:r>
              <a:rPr lang="en-US" sz="2400" dirty="0" smtClean="0">
                <a:latin typeface="+mn-lt"/>
              </a:rPr>
              <a:t>	</a:t>
            </a:r>
            <a:r>
              <a:rPr lang="en-US" sz="2400" dirty="0" smtClean="0">
                <a:latin typeface="+mn-lt"/>
              </a:rPr>
              <a:t>Excluded </a:t>
            </a:r>
            <a:r>
              <a:rPr lang="en-US" sz="2400" dirty="0" smtClean="0">
                <a:latin typeface="+mn-lt"/>
              </a:rPr>
              <a:t>Tuition Revenue Bonds</a:t>
            </a:r>
          </a:p>
          <a:p>
            <a:pPr>
              <a:lnSpc>
                <a:spcPts val="2200"/>
              </a:lnSpc>
              <a:buFont typeface="Arial" pitchFamily="34" charset="0"/>
              <a:buChar char="•"/>
            </a:pPr>
            <a:endParaRPr lang="en-US" sz="2400" dirty="0" smtClean="0">
              <a:latin typeface="+mn-lt"/>
            </a:endParaRPr>
          </a:p>
          <a:p>
            <a:pPr>
              <a:lnSpc>
                <a:spcPts val="2200"/>
              </a:lnSpc>
              <a:buFont typeface="Arial" pitchFamily="34" charset="0"/>
              <a:buChar char="•"/>
            </a:pPr>
            <a:r>
              <a:rPr lang="en-US" sz="2400" dirty="0" smtClean="0">
                <a:latin typeface="+mn-lt"/>
              </a:rPr>
              <a:t>	</a:t>
            </a:r>
            <a:r>
              <a:rPr lang="en-US" sz="2400" dirty="0" smtClean="0">
                <a:latin typeface="+mn-lt"/>
              </a:rPr>
              <a:t>Excluded </a:t>
            </a:r>
            <a:r>
              <a:rPr lang="en-US" sz="2400" dirty="0" smtClean="0">
                <a:latin typeface="+mn-lt"/>
              </a:rPr>
              <a:t>Article XII ARRA appropriations</a:t>
            </a:r>
          </a:p>
          <a:p>
            <a:endParaRPr lang="en-US" sz="2400" dirty="0" smtClean="0">
              <a:latin typeface="+mn-lt"/>
            </a:endParaRPr>
          </a:p>
          <a:p>
            <a:r>
              <a:rPr lang="en-US" sz="2400" dirty="0" smtClean="0">
                <a:latin typeface="+mn-lt"/>
              </a:rPr>
              <a:t>Submitted </a:t>
            </a:r>
            <a:r>
              <a:rPr lang="en-US" sz="2400" dirty="0" smtClean="0">
                <a:latin typeface="+mn-lt"/>
              </a:rPr>
              <a:t>to the LBB via ABEST </a:t>
            </a:r>
            <a:r>
              <a:rPr lang="en-US" sz="2400" dirty="0" smtClean="0">
                <a:latin typeface="+mn-lt"/>
              </a:rPr>
              <a:t>in </a:t>
            </a:r>
            <a:r>
              <a:rPr lang="en-US" sz="2400" b="1" dirty="0" smtClean="0">
                <a:latin typeface="+mn-lt"/>
              </a:rPr>
              <a:t>February 2010</a:t>
            </a:r>
            <a:endParaRPr lang="en-US" sz="2400" b="1" dirty="0" smtClean="0">
              <a:latin typeface="+mn-lt"/>
            </a:endParaRPr>
          </a:p>
          <a:p>
            <a:endParaRPr lang="en-US" sz="2400" dirty="0" smtClean="0">
              <a:latin typeface="+mn-lt"/>
            </a:endParaRPr>
          </a:p>
          <a:p>
            <a:endParaRPr lang="en-US" sz="2400" b="1" dirty="0" smtClean="0">
              <a:latin typeface="+mn-lt"/>
            </a:endParaRPr>
          </a:p>
          <a:p>
            <a:endParaRPr lang="en-US" sz="2800" b="1" dirty="0" smtClean="0">
              <a:latin typeface="+mn-lt"/>
            </a:endParaRPr>
          </a:p>
          <a:p>
            <a:endParaRPr lang="en-US" sz="2800" b="1" dirty="0" smtClean="0">
              <a:latin typeface="+mn-lt"/>
            </a:endParaRPr>
          </a:p>
          <a:p>
            <a:endParaRPr lang="en-US" sz="2800" b="1"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2901" y="219132"/>
            <a:ext cx="7772400" cy="574952"/>
          </a:xfrm>
        </p:spPr>
        <p:txBody>
          <a:bodyPr>
            <a:noAutofit/>
          </a:bodyPr>
          <a:lstStyle/>
          <a:p>
            <a:pPr marL="514350" lvl="0" indent="-514350"/>
            <a:r>
              <a:rPr lang="en-US" sz="3200" dirty="0" smtClean="0">
                <a:solidFill>
                  <a:schemeClr val="tx1"/>
                </a:solidFill>
                <a:latin typeface="Gill Sans MT" pitchFamily="34" charset="0"/>
              </a:rPr>
              <a:t>10% General Revenue Reduction Plans</a:t>
            </a:r>
          </a:p>
        </p:txBody>
      </p:sp>
      <p:sp>
        <p:nvSpPr>
          <p:cNvPr id="4" name="Slide Number Placeholder 3"/>
          <p:cNvSpPr>
            <a:spLocks noGrp="1"/>
          </p:cNvSpPr>
          <p:nvPr>
            <p:ph type="sldNum" sz="quarter" idx="12"/>
          </p:nvPr>
        </p:nvSpPr>
        <p:spPr/>
        <p:txBody>
          <a:bodyPr/>
          <a:lstStyle/>
          <a:p>
            <a:fld id="{A6605197-46A8-4445-8700-00EAE2A46A6F}" type="slidenum">
              <a:rPr lang="en-US" smtClean="0"/>
              <a:pPr/>
              <a:t>16</a:t>
            </a:fld>
            <a:endParaRPr lang="en-US"/>
          </a:p>
        </p:txBody>
      </p:sp>
      <p:sp>
        <p:nvSpPr>
          <p:cNvPr id="5" name="Rectangle 4"/>
          <p:cNvSpPr/>
          <p:nvPr/>
        </p:nvSpPr>
        <p:spPr>
          <a:xfrm>
            <a:off x="1143000" y="1010654"/>
            <a:ext cx="7243010" cy="6494085"/>
          </a:xfrm>
          <a:prstGeom prst="rect">
            <a:avLst/>
          </a:prstGeom>
        </p:spPr>
        <p:txBody>
          <a:bodyPr wrap="square">
            <a:spAutoFit/>
          </a:bodyPr>
          <a:lstStyle/>
          <a:p>
            <a:r>
              <a:rPr lang="en-US" sz="2400" b="1" dirty="0" smtClean="0">
                <a:latin typeface="+mn-lt"/>
              </a:rPr>
              <a:t>2012-2013 LAR Instructions from LBB and Governor’s Office of Budget, Planning and Policy Dated May 27, 2010</a:t>
            </a:r>
          </a:p>
          <a:p>
            <a:endParaRPr lang="en-US" sz="2400" dirty="0" smtClean="0">
              <a:latin typeface="+mn-lt"/>
            </a:endParaRPr>
          </a:p>
          <a:p>
            <a:r>
              <a:rPr lang="en-US" sz="2400" dirty="0" smtClean="0">
                <a:latin typeface="+mn-lt"/>
              </a:rPr>
              <a:t>As a starting point for budget deliberations, an agency’s baseline request for general revenue-related (GR and GR-Dedicated) funds may not exceed the sum of amounts expended in fiscal year 2010 and budgeted in fiscal year 2011 adjusted to reflect the full five percent reduction target identified by our offices for each agency.  Agencies must also submit a supplemental schedule detailing how they would reduce the baseline request by an additional 10 percent (in five percent increments) in general revenue-related funding.</a:t>
            </a:r>
          </a:p>
          <a:p>
            <a:endParaRPr lang="en-US" sz="2400" b="1" dirty="0" smtClean="0">
              <a:latin typeface="+mn-lt"/>
            </a:endParaRPr>
          </a:p>
          <a:p>
            <a:endParaRPr lang="en-US" sz="2800" b="1" dirty="0" smtClean="0">
              <a:latin typeface="+mn-lt"/>
            </a:endParaRPr>
          </a:p>
          <a:p>
            <a:endParaRPr lang="en-US" sz="2800" b="1" dirty="0">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2901" y="0"/>
            <a:ext cx="7772400" cy="574952"/>
          </a:xfrm>
        </p:spPr>
        <p:txBody>
          <a:bodyPr>
            <a:noAutofit/>
          </a:bodyPr>
          <a:lstStyle/>
          <a:p>
            <a:pPr marL="514350" lvl="0" indent="-514350"/>
            <a:r>
              <a:rPr lang="en-US" sz="3200" dirty="0" smtClean="0">
                <a:solidFill>
                  <a:schemeClr val="tx1"/>
                </a:solidFill>
                <a:latin typeface="Gill Sans MT" pitchFamily="34" charset="0"/>
              </a:rPr>
              <a:t>5% and 10% Reduction Plan Possibilities</a:t>
            </a:r>
          </a:p>
        </p:txBody>
      </p:sp>
      <p:sp>
        <p:nvSpPr>
          <p:cNvPr id="4" name="Slide Number Placeholder 3"/>
          <p:cNvSpPr>
            <a:spLocks noGrp="1"/>
          </p:cNvSpPr>
          <p:nvPr>
            <p:ph type="sldNum" sz="quarter" idx="12"/>
          </p:nvPr>
        </p:nvSpPr>
        <p:spPr/>
        <p:txBody>
          <a:bodyPr/>
          <a:lstStyle/>
          <a:p>
            <a:fld id="{A6605197-46A8-4445-8700-00EAE2A46A6F}" type="slidenum">
              <a:rPr lang="en-US" smtClean="0"/>
              <a:pPr/>
              <a:t>17</a:t>
            </a:fld>
            <a:endParaRPr lang="en-US"/>
          </a:p>
        </p:txBody>
      </p:sp>
      <p:sp>
        <p:nvSpPr>
          <p:cNvPr id="6" name="Rectangle 5"/>
          <p:cNvSpPr/>
          <p:nvPr/>
        </p:nvSpPr>
        <p:spPr>
          <a:xfrm>
            <a:off x="1124284" y="687080"/>
            <a:ext cx="7724273" cy="6388928"/>
          </a:xfrm>
          <a:prstGeom prst="rect">
            <a:avLst/>
          </a:prstGeom>
        </p:spPr>
        <p:txBody>
          <a:bodyPr wrap="square">
            <a:spAutoFit/>
          </a:bodyPr>
          <a:lstStyle/>
          <a:p>
            <a:pPr>
              <a:lnSpc>
                <a:spcPts val="1700"/>
              </a:lnSpc>
              <a:buFont typeface="Arial" pitchFamily="34" charset="0"/>
              <a:buChar char="•"/>
            </a:pPr>
            <a:r>
              <a:rPr lang="en-US" sz="2000" dirty="0" smtClean="0">
                <a:latin typeface="+mn-lt"/>
              </a:rPr>
              <a:t>Hiring Freeze – Not filling vacancies</a:t>
            </a:r>
          </a:p>
          <a:p>
            <a:pPr>
              <a:lnSpc>
                <a:spcPts val="1700"/>
              </a:lnSpc>
            </a:pPr>
            <a:endParaRPr lang="en-US" sz="2000" dirty="0" smtClean="0">
              <a:latin typeface="+mn-lt"/>
            </a:endParaRPr>
          </a:p>
          <a:p>
            <a:pPr>
              <a:lnSpc>
                <a:spcPts val="1700"/>
              </a:lnSpc>
              <a:buFont typeface="Arial" pitchFamily="34" charset="0"/>
              <a:buChar char="•"/>
            </a:pPr>
            <a:r>
              <a:rPr lang="en-US" sz="2000" dirty="0" smtClean="0">
                <a:latin typeface="+mn-lt"/>
              </a:rPr>
              <a:t>Program Reductions resulting in layoffs</a:t>
            </a:r>
          </a:p>
          <a:p>
            <a:pPr>
              <a:lnSpc>
                <a:spcPts val="1700"/>
              </a:lnSpc>
              <a:buFont typeface="Arial" pitchFamily="34" charset="0"/>
              <a:buChar char="•"/>
            </a:pPr>
            <a:endParaRPr lang="en-US" sz="2000" dirty="0" smtClean="0">
              <a:latin typeface="+mn-lt"/>
            </a:endParaRPr>
          </a:p>
          <a:p>
            <a:pPr>
              <a:lnSpc>
                <a:spcPts val="1700"/>
              </a:lnSpc>
              <a:buFont typeface="Arial" pitchFamily="34" charset="0"/>
              <a:buChar char="•"/>
            </a:pPr>
            <a:r>
              <a:rPr lang="en-US" sz="2000" dirty="0" smtClean="0">
                <a:latin typeface="+mn-lt"/>
              </a:rPr>
              <a:t>Salary  Freeze</a:t>
            </a:r>
          </a:p>
          <a:p>
            <a:pPr>
              <a:lnSpc>
                <a:spcPts val="1700"/>
              </a:lnSpc>
            </a:pPr>
            <a:endParaRPr lang="en-US" sz="2000" dirty="0" smtClean="0">
              <a:latin typeface="+mn-lt"/>
            </a:endParaRPr>
          </a:p>
          <a:p>
            <a:pPr>
              <a:lnSpc>
                <a:spcPts val="1700"/>
              </a:lnSpc>
              <a:buFont typeface="Arial" pitchFamily="34" charset="0"/>
              <a:buChar char="•"/>
            </a:pPr>
            <a:r>
              <a:rPr lang="en-US" sz="2000" dirty="0" smtClean="0">
                <a:latin typeface="+mn-lt"/>
              </a:rPr>
              <a:t>Strategic Budget Reductions by College and Vice President with goal of 	maintaining core missions</a:t>
            </a:r>
          </a:p>
          <a:p>
            <a:pPr>
              <a:lnSpc>
                <a:spcPts val="1700"/>
              </a:lnSpc>
              <a:buFont typeface="Arial" pitchFamily="34" charset="0"/>
              <a:buChar char="•"/>
            </a:pPr>
            <a:endParaRPr lang="en-US" sz="2000" dirty="0" smtClean="0">
              <a:latin typeface="+mn-lt"/>
            </a:endParaRPr>
          </a:p>
          <a:p>
            <a:pPr>
              <a:lnSpc>
                <a:spcPts val="1700"/>
              </a:lnSpc>
              <a:buFont typeface="Arial" pitchFamily="34" charset="0"/>
              <a:buChar char="•"/>
            </a:pPr>
            <a:r>
              <a:rPr lang="en-US" sz="2000" dirty="0" smtClean="0">
                <a:latin typeface="+mn-lt"/>
              </a:rPr>
              <a:t>Across-the-Board Budget Reductions by College and Vice President</a:t>
            </a:r>
          </a:p>
          <a:p>
            <a:pPr>
              <a:lnSpc>
                <a:spcPts val="1700"/>
              </a:lnSpc>
              <a:buFont typeface="Arial" pitchFamily="34" charset="0"/>
              <a:buChar char="•"/>
            </a:pPr>
            <a:endParaRPr lang="en-US" sz="2000" dirty="0" smtClean="0">
              <a:latin typeface="+mn-lt"/>
            </a:endParaRPr>
          </a:p>
          <a:p>
            <a:pPr>
              <a:lnSpc>
                <a:spcPts val="1700"/>
              </a:lnSpc>
              <a:buFont typeface="Arial" pitchFamily="34" charset="0"/>
              <a:buChar char="•"/>
            </a:pPr>
            <a:r>
              <a:rPr lang="en-US" sz="2000" dirty="0" smtClean="0">
                <a:latin typeface="+mn-lt"/>
              </a:rPr>
              <a:t>Contributions from Auxiliaries to Cover One-time Needs</a:t>
            </a:r>
          </a:p>
          <a:p>
            <a:pPr>
              <a:lnSpc>
                <a:spcPts val="1700"/>
              </a:lnSpc>
              <a:buFont typeface="Arial" pitchFamily="34" charset="0"/>
              <a:buChar char="•"/>
            </a:pPr>
            <a:endParaRPr lang="en-US" sz="2000" dirty="0" smtClean="0">
              <a:latin typeface="+mn-lt"/>
            </a:endParaRPr>
          </a:p>
          <a:p>
            <a:pPr>
              <a:lnSpc>
                <a:spcPts val="1700"/>
              </a:lnSpc>
              <a:buFont typeface="Arial" pitchFamily="34" charset="0"/>
              <a:buChar char="•"/>
            </a:pPr>
            <a:r>
              <a:rPr lang="en-US" sz="2000" dirty="0" smtClean="0">
                <a:latin typeface="+mn-lt"/>
              </a:rPr>
              <a:t>Increased Revenues – Further Tuition Increases?</a:t>
            </a:r>
          </a:p>
          <a:p>
            <a:pPr>
              <a:lnSpc>
                <a:spcPts val="1700"/>
              </a:lnSpc>
            </a:pPr>
            <a:endParaRPr lang="en-US" sz="2000" dirty="0" smtClean="0">
              <a:latin typeface="+mn-lt"/>
            </a:endParaRPr>
          </a:p>
          <a:p>
            <a:pPr>
              <a:lnSpc>
                <a:spcPts val="1700"/>
              </a:lnSpc>
              <a:buFont typeface="Arial" pitchFamily="34" charset="0"/>
              <a:buChar char="•"/>
            </a:pPr>
            <a:r>
              <a:rPr lang="en-US" sz="2000" dirty="0" smtClean="0">
                <a:latin typeface="+mn-lt"/>
              </a:rPr>
              <a:t>Move Expenditures to other Appropriate Funding Sources</a:t>
            </a:r>
          </a:p>
          <a:p>
            <a:pPr>
              <a:lnSpc>
                <a:spcPts val="1700"/>
              </a:lnSpc>
              <a:buFont typeface="Arial" pitchFamily="34" charset="0"/>
              <a:buChar char="•"/>
            </a:pPr>
            <a:endParaRPr lang="en-US" sz="2000" dirty="0" smtClean="0">
              <a:latin typeface="+mn-lt"/>
            </a:endParaRPr>
          </a:p>
          <a:p>
            <a:pPr>
              <a:lnSpc>
                <a:spcPts val="1700"/>
              </a:lnSpc>
              <a:buFont typeface="Arial" pitchFamily="34" charset="0"/>
              <a:buChar char="•"/>
            </a:pPr>
            <a:r>
              <a:rPr lang="en-US" sz="2000" dirty="0" smtClean="0">
                <a:latin typeface="+mn-lt"/>
              </a:rPr>
              <a:t>Reductions in Travel Expenditures</a:t>
            </a:r>
          </a:p>
          <a:p>
            <a:pPr>
              <a:lnSpc>
                <a:spcPts val="1700"/>
              </a:lnSpc>
              <a:buFont typeface="Arial" pitchFamily="34" charset="0"/>
              <a:buChar char="•"/>
            </a:pPr>
            <a:endParaRPr lang="en-US" sz="2000" dirty="0" smtClean="0">
              <a:latin typeface="+mn-lt"/>
            </a:endParaRPr>
          </a:p>
          <a:p>
            <a:pPr>
              <a:lnSpc>
                <a:spcPts val="1700"/>
              </a:lnSpc>
              <a:buFont typeface="Arial" pitchFamily="34" charset="0"/>
              <a:buChar char="•"/>
            </a:pPr>
            <a:r>
              <a:rPr lang="en-US" sz="2000" dirty="0" smtClean="0">
                <a:latin typeface="+mn-lt"/>
              </a:rPr>
              <a:t>Delaying Capital Expenditures or Projects</a:t>
            </a:r>
          </a:p>
          <a:p>
            <a:pPr>
              <a:lnSpc>
                <a:spcPts val="1700"/>
              </a:lnSpc>
            </a:pPr>
            <a:endParaRPr lang="en-US" sz="2000" dirty="0" smtClean="0">
              <a:latin typeface="+mn-lt"/>
            </a:endParaRPr>
          </a:p>
          <a:p>
            <a:pPr>
              <a:lnSpc>
                <a:spcPts val="1700"/>
              </a:lnSpc>
              <a:buFont typeface="Arial" pitchFamily="34" charset="0"/>
              <a:buChar char="•"/>
            </a:pPr>
            <a:r>
              <a:rPr lang="en-US" sz="2000" dirty="0" smtClean="0">
                <a:latin typeface="+mn-lt"/>
              </a:rPr>
              <a:t>Commitment to Austerity Throughout Institution</a:t>
            </a:r>
          </a:p>
          <a:p>
            <a:pPr>
              <a:lnSpc>
                <a:spcPts val="1700"/>
              </a:lnSpc>
            </a:pPr>
            <a:endParaRPr lang="en-US" sz="2000" dirty="0" smtClean="0">
              <a:latin typeface="+mn-lt"/>
            </a:endParaRPr>
          </a:p>
          <a:p>
            <a:pPr>
              <a:lnSpc>
                <a:spcPts val="1700"/>
              </a:lnSpc>
              <a:buFont typeface="Arial" pitchFamily="34" charset="0"/>
              <a:buChar char="•"/>
            </a:pPr>
            <a:r>
              <a:rPr lang="en-US" sz="2000" dirty="0" smtClean="0">
                <a:latin typeface="+mn-lt"/>
              </a:rPr>
              <a:t>Special Item Reductions</a:t>
            </a:r>
          </a:p>
          <a:p>
            <a:pPr>
              <a:lnSpc>
                <a:spcPts val="2100"/>
              </a:lnSpc>
              <a:buFont typeface="Arial" pitchFamily="34" charset="0"/>
              <a:buChar char="•"/>
            </a:pPr>
            <a:endParaRPr lang="en-US" sz="2400" b="1" dirty="0" smtClean="0">
              <a:latin typeface="+mn-lt"/>
            </a:endParaRPr>
          </a:p>
          <a:p>
            <a:pPr>
              <a:lnSpc>
                <a:spcPts val="2100"/>
              </a:lnSpc>
              <a:buFont typeface="Arial" pitchFamily="34" charset="0"/>
              <a:buChar char="•"/>
            </a:pPr>
            <a:r>
              <a:rPr lang="en-US" sz="2400" b="1" dirty="0" smtClean="0">
                <a:latin typeface="+mn-lt"/>
              </a:rPr>
              <a:t>Retirement Incentives – Budget Committee 	Discussion</a:t>
            </a:r>
          </a:p>
          <a:p>
            <a:pPr>
              <a:lnSpc>
                <a:spcPts val="2000"/>
              </a:lnSpc>
            </a:pPr>
            <a:endParaRPr lang="en-US" sz="2000"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859" y="1963712"/>
            <a:ext cx="7772400" cy="1618938"/>
          </a:xfrm>
        </p:spPr>
        <p:txBody>
          <a:bodyPr>
            <a:normAutofit fontScale="90000"/>
          </a:bodyPr>
          <a:lstStyle/>
          <a:p>
            <a:pPr marL="514350" lvl="0" indent="-514350"/>
            <a:r>
              <a:rPr lang="en-US" sz="4400" dirty="0" smtClean="0"/>
              <a:t>Common Legislative Issues and Concerns for Upcoming Session</a:t>
            </a: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endParaRPr lang="en-US" sz="31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Legislative Issues – Lab Fees</a:t>
            </a:r>
            <a:endParaRPr lang="en-US" dirty="0"/>
          </a:p>
        </p:txBody>
      </p:sp>
      <p:sp>
        <p:nvSpPr>
          <p:cNvPr id="3" name="Content Placeholder 2"/>
          <p:cNvSpPr>
            <a:spLocks noGrp="1"/>
          </p:cNvSpPr>
          <p:nvPr>
            <p:ph idx="1"/>
          </p:nvPr>
        </p:nvSpPr>
        <p:spPr/>
        <p:txBody>
          <a:bodyPr>
            <a:normAutofit/>
          </a:bodyPr>
          <a:lstStyle/>
          <a:p>
            <a:pPr>
              <a:buNone/>
            </a:pPr>
            <a:r>
              <a:rPr lang="en-US" b="1" dirty="0" smtClean="0"/>
              <a:t>Recommendation from Budget Committee (see attached):</a:t>
            </a:r>
          </a:p>
          <a:p>
            <a:pPr>
              <a:buNone/>
            </a:pPr>
            <a:endParaRPr lang="en-US" b="1" dirty="0" smtClean="0"/>
          </a:p>
          <a:p>
            <a:pPr>
              <a:buNone/>
            </a:pPr>
            <a:r>
              <a:rPr lang="en-US" sz="2800" dirty="0" smtClean="0"/>
              <a:t>Modify Section 54.501 of the Texas Education Code, </a:t>
            </a:r>
            <a:r>
              <a:rPr lang="en-US" sz="2800" i="1" dirty="0" smtClean="0"/>
              <a:t>Laboratory Fees</a:t>
            </a:r>
            <a:r>
              <a:rPr lang="en-US" sz="2800" dirty="0" smtClean="0"/>
              <a:t>, to allow lab fees to be collected as designated funds and allow expenditures on repairs and maintenance on lab equipment as well as other ancillary costs tied specifically to lab courses.</a:t>
            </a:r>
            <a:endParaRPr lang="en-US" sz="2800" b="1" dirty="0" smtClean="0"/>
          </a:p>
          <a:p>
            <a:pPr>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764498"/>
          </a:xfrm>
        </p:spPr>
        <p:txBody>
          <a:bodyPr>
            <a:normAutofit/>
          </a:bodyPr>
          <a:lstStyle/>
          <a:p>
            <a:r>
              <a:rPr lang="en-US" dirty="0" smtClean="0">
                <a:solidFill>
                  <a:schemeClr val="tx1"/>
                </a:solidFill>
              </a:rPr>
              <a:t>AGENDA</a:t>
            </a:r>
            <a:endParaRPr lang="en-US" dirty="0">
              <a:solidFill>
                <a:schemeClr val="tx1"/>
              </a:solidFill>
            </a:endParaRPr>
          </a:p>
        </p:txBody>
      </p:sp>
      <p:sp>
        <p:nvSpPr>
          <p:cNvPr id="3" name="Subtitle 2"/>
          <p:cNvSpPr>
            <a:spLocks noGrp="1"/>
          </p:cNvSpPr>
          <p:nvPr>
            <p:ph type="subTitle" idx="1"/>
          </p:nvPr>
        </p:nvSpPr>
        <p:spPr>
          <a:xfrm>
            <a:off x="1326630" y="854439"/>
            <a:ext cx="7420328" cy="5493895"/>
          </a:xfrm>
        </p:spPr>
        <p:txBody>
          <a:bodyPr>
            <a:noAutofit/>
          </a:bodyPr>
          <a:lstStyle/>
          <a:p>
            <a:pPr lvl="0"/>
            <a:r>
              <a:rPr lang="en-US" sz="2400" dirty="0" smtClean="0"/>
              <a:t>1.	Welcome and Introductions </a:t>
            </a:r>
          </a:p>
          <a:p>
            <a:r>
              <a:rPr lang="en-US" sz="2400" dirty="0" smtClean="0"/>
              <a:t>2.	Legislative Appropriation Request 2012-2013</a:t>
            </a:r>
          </a:p>
          <a:p>
            <a:pPr lvl="0"/>
            <a:r>
              <a:rPr lang="en-US" sz="2400" dirty="0" smtClean="0"/>
              <a:t>3.	5% State Appropriation Reductions for 2010-2011 	and 10% Plans for 2012-2013</a:t>
            </a:r>
          </a:p>
          <a:p>
            <a:pPr lvl="0"/>
            <a:r>
              <a:rPr lang="en-US" sz="2400" dirty="0" smtClean="0"/>
              <a:t>4.	Common Legislative Issues/Concerns for 	Upcoming Session</a:t>
            </a:r>
          </a:p>
          <a:p>
            <a:pPr lvl="0"/>
            <a:r>
              <a:rPr lang="en-US" sz="2400" dirty="0" smtClean="0"/>
              <a:t>5.	ARRA Reporting Update/Questions</a:t>
            </a:r>
          </a:p>
          <a:p>
            <a:pPr lvl="0"/>
            <a:r>
              <a:rPr lang="en-US" sz="2400" dirty="0" smtClean="0"/>
              <a:t>6.	Tuition and Fee Proposals for Fall 2010 and Fall 	2011 </a:t>
            </a:r>
          </a:p>
          <a:p>
            <a:pPr lvl="0"/>
            <a:r>
              <a:rPr lang="en-US" sz="2400" dirty="0" smtClean="0"/>
              <a:t>7.	Salary Policies for FY 2010-11 </a:t>
            </a:r>
          </a:p>
          <a:p>
            <a:r>
              <a:rPr lang="en-US" sz="2400" dirty="0" smtClean="0"/>
              <a:t>8.	State Reporting Requirements	</a:t>
            </a:r>
          </a:p>
          <a:p>
            <a:r>
              <a:rPr lang="en-US" sz="2400" dirty="0" smtClean="0"/>
              <a:t>9.	Open Discussion, as Time Permits</a:t>
            </a:r>
          </a:p>
          <a:p>
            <a:r>
              <a:rPr lang="en-US" sz="2800" dirty="0" smtClean="0"/>
              <a:t> </a:t>
            </a:r>
          </a:p>
          <a:p>
            <a:pPr>
              <a:lnSpc>
                <a:spcPct val="150000"/>
              </a:lnSpc>
            </a:pPr>
            <a:endParaRPr lang="en-US" sz="2800" dirty="0" smtClean="0"/>
          </a:p>
          <a:p>
            <a:pPr>
              <a:lnSpc>
                <a:spcPct val="150000"/>
              </a:lnSpc>
            </a:pPr>
            <a:r>
              <a:rPr lang="en-US" sz="2800" dirty="0" smtClean="0"/>
              <a:t> </a:t>
            </a:r>
            <a:r>
              <a:rPr lang="en-US" sz="2400" dirty="0" smtClean="0">
                <a:solidFill>
                  <a:schemeClr val="tx1"/>
                </a:solidFill>
                <a:latin typeface="Garamond" pitchFamily="18" charset="0"/>
              </a:rPr>
              <a:t> </a:t>
            </a:r>
          </a:p>
          <a:p>
            <a:r>
              <a:rPr lang="en-US" sz="2400" dirty="0" smtClean="0"/>
              <a:t> </a:t>
            </a:r>
          </a:p>
          <a:p>
            <a:pPr marL="571500" indent="-571500" algn="l">
              <a:buAutoNum type="romanUcPeriod"/>
            </a:pPr>
            <a:endParaRPr lang="en-US" sz="2400" b="1" dirty="0" smtClean="0">
              <a:solidFill>
                <a:srgbClr val="00008C"/>
              </a:solidFill>
              <a:latin typeface="+mj-lt"/>
            </a:endParaRPr>
          </a:p>
          <a:p>
            <a:pPr marL="571500" indent="-571500" algn="l">
              <a:buAutoNum type="romanUcPeriod"/>
            </a:pPr>
            <a:endParaRPr lang="en-US" sz="2400" dirty="0">
              <a:solidFill>
                <a:srgbClr val="00008C"/>
              </a:solidFill>
              <a:latin typeface="+mj-lt"/>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523" y="231096"/>
            <a:ext cx="7498080" cy="1143000"/>
          </a:xfrm>
        </p:spPr>
        <p:txBody>
          <a:bodyPr>
            <a:normAutofit/>
          </a:bodyPr>
          <a:lstStyle/>
          <a:p>
            <a:r>
              <a:rPr lang="en-US" dirty="0" smtClean="0"/>
              <a:t>Legislative Issues – Lab Fees</a:t>
            </a:r>
            <a:endParaRPr lang="en-US" dirty="0"/>
          </a:p>
        </p:txBody>
      </p:sp>
      <p:sp>
        <p:nvSpPr>
          <p:cNvPr id="3" name="Content Placeholder 2"/>
          <p:cNvSpPr>
            <a:spLocks noGrp="1"/>
          </p:cNvSpPr>
          <p:nvPr>
            <p:ph idx="1"/>
          </p:nvPr>
        </p:nvSpPr>
        <p:spPr>
          <a:xfrm>
            <a:off x="1304979" y="1480458"/>
            <a:ext cx="7498080" cy="4673600"/>
          </a:xfrm>
        </p:spPr>
        <p:txBody>
          <a:bodyPr>
            <a:normAutofit/>
          </a:bodyPr>
          <a:lstStyle/>
          <a:p>
            <a:pPr>
              <a:lnSpc>
                <a:spcPts val="2000"/>
              </a:lnSpc>
              <a:spcBef>
                <a:spcPts val="0"/>
              </a:spcBef>
            </a:pPr>
            <a:r>
              <a:rPr lang="en-US" sz="2400" dirty="0" smtClean="0"/>
              <a:t>The existing statute states that laboratory fees “shall be accounted for as educational and general funds.”</a:t>
            </a:r>
          </a:p>
          <a:p>
            <a:pPr>
              <a:lnSpc>
                <a:spcPts val="2000"/>
              </a:lnSpc>
              <a:spcBef>
                <a:spcPts val="0"/>
              </a:spcBef>
              <a:buNone/>
            </a:pPr>
            <a:endParaRPr lang="en-US" sz="2400" dirty="0" smtClean="0"/>
          </a:p>
          <a:p>
            <a:pPr>
              <a:lnSpc>
                <a:spcPts val="2000"/>
              </a:lnSpc>
              <a:spcBef>
                <a:spcPts val="0"/>
              </a:spcBef>
            </a:pPr>
            <a:r>
              <a:rPr lang="en-US" sz="2400" dirty="0" smtClean="0"/>
              <a:t>It also states this fee may be collected “in an amount sufficient to cover the general cost of laboratory </a:t>
            </a:r>
            <a:r>
              <a:rPr lang="en-US" sz="2400" i="1" dirty="0" smtClean="0"/>
              <a:t>materials and supplies</a:t>
            </a:r>
            <a:r>
              <a:rPr lang="en-US" sz="2400" dirty="0" smtClean="0"/>
              <a:t> used by a student.”  </a:t>
            </a:r>
          </a:p>
          <a:p>
            <a:pPr>
              <a:lnSpc>
                <a:spcPts val="2000"/>
              </a:lnSpc>
              <a:spcBef>
                <a:spcPts val="0"/>
              </a:spcBef>
              <a:buNone/>
            </a:pPr>
            <a:endParaRPr lang="en-US" sz="2400" dirty="0" smtClean="0"/>
          </a:p>
          <a:p>
            <a:pPr>
              <a:lnSpc>
                <a:spcPts val="2000"/>
              </a:lnSpc>
              <a:spcBef>
                <a:spcPts val="0"/>
              </a:spcBef>
            </a:pPr>
            <a:r>
              <a:rPr lang="en-US" sz="2400" dirty="0" smtClean="0"/>
              <a:t>Does not allow for lab fee revenue to be expended on repairs or maintenance of  laboratory equipment that exists solely for the incremental use by students or other non-consumable ancillary costs such as software or anatomical models. </a:t>
            </a:r>
          </a:p>
          <a:p>
            <a:pPr>
              <a:lnSpc>
                <a:spcPts val="2000"/>
              </a:lnSpc>
              <a:spcBef>
                <a:spcPts val="0"/>
              </a:spcBef>
              <a:buNone/>
            </a:pPr>
            <a:r>
              <a:rPr lang="en-US" sz="2400" dirty="0" smtClean="0"/>
              <a:t> </a:t>
            </a:r>
          </a:p>
          <a:p>
            <a:pPr>
              <a:lnSpc>
                <a:spcPts val="2000"/>
              </a:lnSpc>
              <a:spcBef>
                <a:spcPts val="0"/>
              </a:spcBef>
            </a:pPr>
            <a:r>
              <a:rPr lang="en-US" sz="2400" dirty="0" smtClean="0"/>
              <a:t>This represents an insignificant amount of revenue for each institution and if accounted for as designated funds, the manual effort would be considerably less.</a:t>
            </a:r>
          </a:p>
          <a:p>
            <a:pPr>
              <a:buNone/>
            </a:pPr>
            <a:endParaRPr lang="en-US" sz="2400"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9494" y="0"/>
            <a:ext cx="7498080" cy="1143000"/>
          </a:xfrm>
        </p:spPr>
        <p:txBody>
          <a:bodyPr>
            <a:normAutofit/>
          </a:bodyPr>
          <a:lstStyle/>
          <a:p>
            <a:r>
              <a:rPr lang="en-US" dirty="0" smtClean="0"/>
              <a:t>Legislative Issues – Lab Fees</a:t>
            </a:r>
            <a:endParaRPr lang="en-US" dirty="0"/>
          </a:p>
        </p:txBody>
      </p:sp>
      <p:sp>
        <p:nvSpPr>
          <p:cNvPr id="3" name="Content Placeholder 2"/>
          <p:cNvSpPr>
            <a:spLocks noGrp="1"/>
          </p:cNvSpPr>
          <p:nvPr>
            <p:ph idx="1"/>
          </p:nvPr>
        </p:nvSpPr>
        <p:spPr>
          <a:xfrm>
            <a:off x="1392065" y="1001485"/>
            <a:ext cx="7498080" cy="5682343"/>
          </a:xfrm>
        </p:spPr>
        <p:txBody>
          <a:bodyPr>
            <a:normAutofit lnSpcReduction="10000"/>
          </a:bodyPr>
          <a:lstStyle/>
          <a:p>
            <a:pPr>
              <a:buNone/>
            </a:pPr>
            <a:r>
              <a:rPr lang="en-US" b="1" dirty="0" smtClean="0"/>
              <a:t>Wording Changes:</a:t>
            </a:r>
          </a:p>
          <a:p>
            <a:pPr>
              <a:spcBef>
                <a:spcPts val="0"/>
              </a:spcBef>
              <a:buNone/>
            </a:pPr>
            <a:endParaRPr lang="en-US" sz="1600" dirty="0" smtClean="0"/>
          </a:p>
          <a:p>
            <a:r>
              <a:rPr lang="en-US" sz="2600" dirty="0" smtClean="0"/>
              <a:t>Sec. 54.501.  LABORATORY FEES.  (a)  An institution of higher education shall set and collect a laboratory fee in an amount sufficient to cover the general cost of laboratory materials and supplies used by a student </a:t>
            </a:r>
            <a:r>
              <a:rPr lang="en-US" sz="2600" u="sng" dirty="0" smtClean="0"/>
              <a:t>including an amount to cover maintenance on laboratory equipment and other ancillary costs in support of the laboratory curriculum.</a:t>
            </a:r>
            <a:endParaRPr lang="en-US" sz="2600" dirty="0" smtClean="0"/>
          </a:p>
          <a:p>
            <a:pPr>
              <a:buNone/>
            </a:pPr>
            <a:r>
              <a:rPr lang="en-US" sz="2600" dirty="0" smtClean="0"/>
              <a:t>	….</a:t>
            </a:r>
          </a:p>
          <a:p>
            <a:r>
              <a:rPr lang="en-US" sz="2600" dirty="0" smtClean="0"/>
              <a:t>(b)  Laboratory fees collected by an institution under this section shall be accounted for as [</a:t>
            </a:r>
            <a:r>
              <a:rPr lang="en-US" sz="2600" strike="sngStrike" dirty="0" smtClean="0"/>
              <a:t>educational and general funds]</a:t>
            </a:r>
            <a:r>
              <a:rPr lang="en-US" sz="2600" dirty="0" smtClean="0"/>
              <a:t> </a:t>
            </a:r>
            <a:r>
              <a:rPr lang="en-US" sz="2600" u="sng" dirty="0" smtClean="0"/>
              <a:t>designated funds</a:t>
            </a:r>
            <a:r>
              <a:rPr lang="en-US" sz="2600" dirty="0" smtClean="0"/>
              <a:t>.   </a:t>
            </a:r>
          </a:p>
          <a:p>
            <a:pPr>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523" y="231096"/>
            <a:ext cx="7498080" cy="1143000"/>
          </a:xfrm>
        </p:spPr>
        <p:txBody>
          <a:bodyPr>
            <a:normAutofit/>
          </a:bodyPr>
          <a:lstStyle/>
          <a:p>
            <a:r>
              <a:rPr lang="en-US" dirty="0" smtClean="0"/>
              <a:t>Legislative Issues – Lab Fees</a:t>
            </a:r>
            <a:endParaRPr lang="en-US" dirty="0"/>
          </a:p>
        </p:txBody>
      </p:sp>
      <p:sp>
        <p:nvSpPr>
          <p:cNvPr id="3" name="Content Placeholder 2"/>
          <p:cNvSpPr>
            <a:spLocks noGrp="1"/>
          </p:cNvSpPr>
          <p:nvPr>
            <p:ph idx="1"/>
          </p:nvPr>
        </p:nvSpPr>
        <p:spPr>
          <a:xfrm>
            <a:off x="1435608" y="1175658"/>
            <a:ext cx="7498080" cy="5384800"/>
          </a:xfrm>
        </p:spPr>
        <p:txBody>
          <a:bodyPr>
            <a:normAutofit/>
          </a:bodyPr>
          <a:lstStyle/>
          <a:p>
            <a:pPr>
              <a:buNone/>
            </a:pPr>
            <a:r>
              <a:rPr lang="en-US" b="1" dirty="0" smtClean="0"/>
              <a:t>Impact of Change:</a:t>
            </a:r>
          </a:p>
          <a:p>
            <a:pPr>
              <a:buNone/>
            </a:pPr>
            <a:endParaRPr lang="en-US" sz="2400" dirty="0" smtClean="0"/>
          </a:p>
          <a:p>
            <a:pPr marL="0"/>
            <a:r>
              <a:rPr lang="en-US" sz="2400" dirty="0" smtClean="0"/>
              <a:t>Promotes fiscal efficiencies in university 	business 	processes. </a:t>
            </a:r>
          </a:p>
          <a:p>
            <a:pPr marL="0">
              <a:buNone/>
            </a:pPr>
            <a:r>
              <a:rPr lang="en-US" sz="2400" dirty="0" smtClean="0"/>
              <a:t> </a:t>
            </a:r>
          </a:p>
          <a:p>
            <a:pPr marL="0"/>
            <a:r>
              <a:rPr lang="en-US" sz="2400" dirty="0" smtClean="0"/>
              <a:t>Allows greater laboratory fee expenditure flexibility.  	Laboratory fees will fund the curriculum beyond 	materials and supplies and free up funds that are 	currently being used to fund those ancillary costs.</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523" y="231096"/>
            <a:ext cx="7498080" cy="1143000"/>
          </a:xfrm>
        </p:spPr>
        <p:txBody>
          <a:bodyPr>
            <a:normAutofit/>
          </a:bodyPr>
          <a:lstStyle/>
          <a:p>
            <a:r>
              <a:rPr lang="en-US" dirty="0" smtClean="0"/>
              <a:t>Legislative Issues</a:t>
            </a:r>
            <a:endParaRPr lang="en-US" dirty="0"/>
          </a:p>
        </p:txBody>
      </p:sp>
      <p:sp>
        <p:nvSpPr>
          <p:cNvPr id="3" name="Content Placeholder 2"/>
          <p:cNvSpPr>
            <a:spLocks noGrp="1"/>
          </p:cNvSpPr>
          <p:nvPr>
            <p:ph idx="1"/>
          </p:nvPr>
        </p:nvSpPr>
        <p:spPr>
          <a:xfrm>
            <a:off x="1435608" y="1175658"/>
            <a:ext cx="7498080" cy="5384800"/>
          </a:xfrm>
        </p:spPr>
        <p:txBody>
          <a:bodyPr>
            <a:normAutofit/>
          </a:bodyPr>
          <a:lstStyle/>
          <a:p>
            <a:pPr>
              <a:buNone/>
            </a:pPr>
            <a:endParaRPr lang="en-US" dirty="0" smtClean="0"/>
          </a:p>
          <a:p>
            <a:r>
              <a:rPr lang="en-US" dirty="0" smtClean="0"/>
              <a:t>“Employee Only” Health Insurance – 	Should employees contribute a 	nominal amount to health insurance 	premiums?</a:t>
            </a:r>
          </a:p>
          <a:p>
            <a:pPr>
              <a:buNone/>
            </a:pPr>
            <a:endParaRPr lang="en-US" dirty="0" smtClean="0"/>
          </a:p>
          <a:p>
            <a:r>
              <a:rPr lang="en-US" dirty="0" smtClean="0"/>
              <a:t>Others?</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859" y="1963712"/>
            <a:ext cx="7772400" cy="1618938"/>
          </a:xfrm>
        </p:spPr>
        <p:txBody>
          <a:bodyPr>
            <a:normAutofit/>
          </a:bodyPr>
          <a:lstStyle/>
          <a:p>
            <a:pPr marL="514350" lvl="0" indent="-514350"/>
            <a:r>
              <a:rPr lang="en-US" sz="4400" dirty="0" smtClean="0">
                <a:solidFill>
                  <a:schemeClr val="tx1"/>
                </a:solidFill>
                <a:latin typeface="Gill Sans MT" pitchFamily="34" charset="0"/>
              </a:rPr>
              <a:t>ARRA Fund Reporting</a:t>
            </a:r>
            <a:endParaRPr lang="en-US" sz="31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ARRA Reporting Review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State Comptroller – Weekly Reports</a:t>
            </a:r>
          </a:p>
          <a:p>
            <a:endParaRPr lang="en-US" dirty="0" smtClean="0"/>
          </a:p>
          <a:p>
            <a:r>
              <a:rPr lang="en-US" dirty="0" smtClean="0"/>
              <a:t>THECB Reports – Monthly on 5</a:t>
            </a:r>
            <a:r>
              <a:rPr lang="en-US" baseline="30000" dirty="0" smtClean="0"/>
              <a:t>th</a:t>
            </a:r>
            <a:r>
              <a:rPr lang="en-US" dirty="0" smtClean="0"/>
              <a:t> once Notice of Grant Award is received/executed</a:t>
            </a:r>
          </a:p>
          <a:p>
            <a:endParaRPr lang="en-US" dirty="0" smtClean="0"/>
          </a:p>
          <a:p>
            <a:r>
              <a:rPr lang="en-US" dirty="0" smtClean="0"/>
              <a:t>Federal 1512 Reports - Quarterly on the 10</a:t>
            </a:r>
            <a:r>
              <a:rPr lang="en-US" baseline="30000" dirty="0" smtClean="0"/>
              <a:t>th</a:t>
            </a:r>
            <a:r>
              <a:rPr lang="en-US" dirty="0" smtClean="0"/>
              <a:t> (January, April, July, October)</a:t>
            </a:r>
          </a:p>
          <a:p>
            <a:endParaRPr lang="en-US" dirty="0" smtClean="0"/>
          </a:p>
          <a:p>
            <a:r>
              <a:rPr lang="en-US" dirty="0" smtClean="0"/>
              <a:t>LBB/Article XII Section 5 Reports – Quarterly (4/12, 7/12, 10/11, Jan 2011,  Apr 2011, Jul 2011, Oct 2011)</a:t>
            </a:r>
          </a:p>
          <a:p>
            <a:pPr>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237" y="274638"/>
            <a:ext cx="7498080" cy="1143000"/>
          </a:xfrm>
        </p:spPr>
        <p:txBody>
          <a:bodyPr>
            <a:noAutofit/>
          </a:bodyPr>
          <a:lstStyle/>
          <a:p>
            <a:r>
              <a:rPr lang="en-US" sz="2800" dirty="0" smtClean="0"/>
              <a:t>Construction Funded with American Recovery and Reinvestment Act of 2009 (ARRA)</a:t>
            </a:r>
            <a:br>
              <a:rPr lang="en-US" sz="2800" dirty="0" smtClean="0"/>
            </a:br>
            <a:r>
              <a:rPr lang="en-US" sz="2800" dirty="0" smtClean="0"/>
              <a:t>General Provisions (Title XVI)</a:t>
            </a:r>
            <a:endParaRPr lang="en-US" sz="2800" dirty="0"/>
          </a:p>
        </p:txBody>
      </p:sp>
      <p:sp>
        <p:nvSpPr>
          <p:cNvPr id="3" name="Content Placeholder 2"/>
          <p:cNvSpPr>
            <a:spLocks noGrp="1"/>
          </p:cNvSpPr>
          <p:nvPr>
            <p:ph idx="1"/>
          </p:nvPr>
        </p:nvSpPr>
        <p:spPr>
          <a:xfrm>
            <a:off x="1348523" y="1723571"/>
            <a:ext cx="7498080" cy="4800600"/>
          </a:xfrm>
        </p:spPr>
        <p:txBody>
          <a:bodyPr>
            <a:normAutofit fontScale="92500" lnSpcReduction="20000"/>
          </a:bodyPr>
          <a:lstStyle/>
          <a:p>
            <a:r>
              <a:rPr lang="en-US" u="sng" dirty="0" smtClean="0"/>
              <a:t>Buy American (Section 1605)</a:t>
            </a:r>
          </a:p>
          <a:p>
            <a:pPr lvl="1"/>
            <a:r>
              <a:rPr lang="en-US" dirty="0" smtClean="0"/>
              <a:t>“…</a:t>
            </a:r>
            <a:r>
              <a:rPr lang="en-US" dirty="0"/>
              <a:t>all of the iron, steel, and manufactured goods </a:t>
            </a:r>
            <a:r>
              <a:rPr lang="en-US" dirty="0" smtClean="0"/>
              <a:t>used in </a:t>
            </a:r>
            <a:r>
              <a:rPr lang="en-US" dirty="0"/>
              <a:t>the project are produced in the United States</a:t>
            </a:r>
            <a:r>
              <a:rPr lang="en-US" dirty="0" smtClean="0"/>
              <a:t>.”		</a:t>
            </a:r>
          </a:p>
          <a:p>
            <a:r>
              <a:rPr lang="en-US" u="sng" dirty="0" smtClean="0"/>
              <a:t>Wage Requirements (Section 1606)</a:t>
            </a:r>
          </a:p>
          <a:p>
            <a:pPr lvl="1"/>
            <a:r>
              <a:rPr lang="en-US" dirty="0" smtClean="0"/>
              <a:t>“…</a:t>
            </a:r>
            <a:r>
              <a:rPr lang="en-US" dirty="0"/>
              <a:t>all </a:t>
            </a:r>
            <a:r>
              <a:rPr lang="en-US" dirty="0" smtClean="0"/>
              <a:t>laborers and </a:t>
            </a:r>
            <a:r>
              <a:rPr lang="en-US" dirty="0"/>
              <a:t>mechanics employed by contractors and </a:t>
            </a:r>
            <a:r>
              <a:rPr lang="en-US" dirty="0" smtClean="0"/>
              <a:t>subcontractors…shall be </a:t>
            </a:r>
            <a:r>
              <a:rPr lang="en-US" dirty="0"/>
              <a:t>paid wages at rates not less than those prevailing on </a:t>
            </a:r>
            <a:r>
              <a:rPr lang="en-US" dirty="0" smtClean="0"/>
              <a:t>projects of </a:t>
            </a:r>
            <a:r>
              <a:rPr lang="en-US" dirty="0"/>
              <a:t>a character similar in the </a:t>
            </a:r>
            <a:r>
              <a:rPr lang="en-US" dirty="0" smtClean="0"/>
              <a:t>locality”</a:t>
            </a:r>
          </a:p>
          <a:p>
            <a:pPr lvl="1"/>
            <a:r>
              <a:rPr lang="en-US" dirty="0" smtClean="0"/>
              <a:t>Davis Bacon Act (40 </a:t>
            </a:r>
            <a:r>
              <a:rPr lang="en-US" dirty="0"/>
              <a:t>U.S.C. § </a:t>
            </a:r>
            <a:r>
              <a:rPr lang="en-US" dirty="0" smtClean="0"/>
              <a:t>3142) requires certified payrolls (Security Hint: contractor remove Social Security Numbers and use an alternate identifier)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7265" y="274638"/>
            <a:ext cx="7498080" cy="1143000"/>
          </a:xfrm>
        </p:spPr>
        <p:txBody>
          <a:bodyPr>
            <a:normAutofit fontScale="90000"/>
          </a:bodyPr>
          <a:lstStyle/>
          <a:p>
            <a:r>
              <a:rPr lang="en-US" dirty="0" smtClean="0"/>
              <a:t>Reporting for ARRA Construction Projects </a:t>
            </a:r>
            <a:endParaRPr lang="en-US" dirty="0"/>
          </a:p>
        </p:txBody>
      </p:sp>
      <p:sp>
        <p:nvSpPr>
          <p:cNvPr id="3" name="Content Placeholder 2"/>
          <p:cNvSpPr>
            <a:spLocks noGrp="1"/>
          </p:cNvSpPr>
          <p:nvPr>
            <p:ph idx="1"/>
          </p:nvPr>
        </p:nvSpPr>
        <p:spPr>
          <a:xfrm>
            <a:off x="1377551" y="1621971"/>
            <a:ext cx="7498080" cy="4800600"/>
          </a:xfrm>
        </p:spPr>
        <p:txBody>
          <a:bodyPr>
            <a:normAutofit/>
          </a:bodyPr>
          <a:lstStyle/>
          <a:p>
            <a:r>
              <a:rPr lang="en-US" sz="2600" u="sng" dirty="0" smtClean="0"/>
              <a:t>Individual (not cumulative) payments to vendors over $25k require additional information</a:t>
            </a:r>
          </a:p>
          <a:p>
            <a:pPr lvl="1"/>
            <a:r>
              <a:rPr lang="en-US" sz="2600" dirty="0"/>
              <a:t>Vendor </a:t>
            </a:r>
            <a:r>
              <a:rPr lang="en-US" sz="2600" dirty="0" smtClean="0"/>
              <a:t>Name, Payment Amount, Vendor </a:t>
            </a:r>
            <a:r>
              <a:rPr lang="en-US" sz="2600" dirty="0"/>
              <a:t>DUNS </a:t>
            </a:r>
            <a:r>
              <a:rPr lang="en-US" sz="2600" dirty="0" smtClean="0"/>
              <a:t>Number, Vendor </a:t>
            </a:r>
            <a:r>
              <a:rPr lang="en-US" sz="2600" dirty="0"/>
              <a:t>Headquarters Zip Code + </a:t>
            </a:r>
            <a:r>
              <a:rPr lang="en-US" sz="2600" dirty="0" smtClean="0"/>
              <a:t>4, 250 </a:t>
            </a:r>
            <a:r>
              <a:rPr lang="en-US" sz="2600" dirty="0"/>
              <a:t>character description of the Product or </a:t>
            </a:r>
            <a:r>
              <a:rPr lang="en-US" sz="2600" dirty="0" smtClean="0"/>
              <a:t>Service, Number </a:t>
            </a:r>
            <a:r>
              <a:rPr lang="en-US" sz="2600" dirty="0"/>
              <a:t>of jobs created/retained by the </a:t>
            </a:r>
            <a:r>
              <a:rPr lang="en-US" sz="2600" dirty="0" smtClean="0"/>
              <a:t>payment, Description </a:t>
            </a:r>
            <a:r>
              <a:rPr lang="en-US" sz="2600" dirty="0"/>
              <a:t>of the Job Titles </a:t>
            </a:r>
            <a:r>
              <a:rPr lang="en-US" sz="2600" dirty="0" smtClean="0"/>
              <a:t>created/retained</a:t>
            </a:r>
          </a:p>
          <a:p>
            <a:pPr lvl="1"/>
            <a:r>
              <a:rPr lang="en-US" sz="2600" dirty="0" smtClean="0"/>
              <a:t>Internal Service Center charges may cause issues with job reporting</a:t>
            </a:r>
            <a:endParaRPr lang="en-US" sz="2600" dirty="0"/>
          </a:p>
          <a:p>
            <a:pPr lvl="1"/>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293" y="274638"/>
            <a:ext cx="7498080" cy="1143000"/>
          </a:xfrm>
        </p:spPr>
        <p:txBody>
          <a:bodyPr>
            <a:normAutofit fontScale="90000"/>
          </a:bodyPr>
          <a:lstStyle/>
          <a:p>
            <a:r>
              <a:rPr lang="en-US" dirty="0" smtClean="0"/>
              <a:t>Reporting for ARRA Construction Projects </a:t>
            </a:r>
            <a:endParaRPr lang="en-US" dirty="0"/>
          </a:p>
        </p:txBody>
      </p:sp>
      <p:sp>
        <p:nvSpPr>
          <p:cNvPr id="3" name="Content Placeholder 2"/>
          <p:cNvSpPr>
            <a:spLocks noGrp="1"/>
          </p:cNvSpPr>
          <p:nvPr>
            <p:ph idx="1"/>
          </p:nvPr>
        </p:nvSpPr>
        <p:spPr/>
        <p:txBody>
          <a:bodyPr/>
          <a:lstStyle/>
          <a:p>
            <a:r>
              <a:rPr lang="en-US" u="sng" dirty="0" smtClean="0"/>
              <a:t>Possible limitation on pre-award reimbursements</a:t>
            </a:r>
          </a:p>
          <a:p>
            <a:pPr lvl="1"/>
            <a:r>
              <a:rPr lang="en-US" dirty="0" smtClean="0"/>
              <a:t>Can be problematic for proposals that require design work to be completed in advance</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808" y="188685"/>
            <a:ext cx="7498080" cy="901019"/>
          </a:xfrm>
        </p:spPr>
        <p:txBody>
          <a:bodyPr>
            <a:normAutofit fontScale="90000"/>
          </a:bodyPr>
          <a:lstStyle/>
          <a:p>
            <a:r>
              <a:rPr lang="en-US" dirty="0" smtClean="0"/>
              <a:t>ARRA Construction Projects – Buy American Provision (Section 1605)</a:t>
            </a:r>
            <a:endParaRPr lang="en-US" dirty="0"/>
          </a:p>
        </p:txBody>
      </p:sp>
      <p:sp>
        <p:nvSpPr>
          <p:cNvPr id="3" name="Content Placeholder 2"/>
          <p:cNvSpPr>
            <a:spLocks noGrp="1"/>
          </p:cNvSpPr>
          <p:nvPr>
            <p:ph idx="1"/>
          </p:nvPr>
        </p:nvSpPr>
        <p:spPr>
          <a:xfrm>
            <a:off x="1029206" y="1237342"/>
            <a:ext cx="7498080" cy="5250543"/>
          </a:xfrm>
        </p:spPr>
        <p:txBody>
          <a:bodyPr>
            <a:normAutofit fontScale="55000" lnSpcReduction="20000"/>
          </a:bodyPr>
          <a:lstStyle/>
          <a:p>
            <a:endParaRPr lang="en-US" dirty="0" smtClean="0"/>
          </a:p>
          <a:p>
            <a:r>
              <a:rPr lang="en-US" b="1" dirty="0" smtClean="0"/>
              <a:t>SEC. 1605. USE OF AMERICAN IRON, STEEL, AND MANUFACTURED GOODS. </a:t>
            </a:r>
          </a:p>
          <a:p>
            <a:r>
              <a:rPr lang="en-US" dirty="0" smtClean="0"/>
              <a:t>(a) None of the funds appropriated or otherwise made available by this Act may be used for a project for the construction, alteration, maintenance, or repair of a public building or public work unless all of the iron, steel, and manufactured goods used in the project are produced in the United States.</a:t>
            </a:r>
          </a:p>
          <a:p>
            <a:r>
              <a:rPr lang="en-US" dirty="0" smtClean="0"/>
              <a:t>(b) Subsection (a) shall not apply in any case or category of cases in which the head of the Federal department or agency involved finds that—</a:t>
            </a:r>
          </a:p>
          <a:p>
            <a:r>
              <a:rPr lang="en-US" dirty="0" smtClean="0"/>
              <a:t>(1) applying subsection (a) would be inconsistent with the public interest;</a:t>
            </a:r>
          </a:p>
          <a:p>
            <a:r>
              <a:rPr lang="en-US" dirty="0" smtClean="0"/>
              <a:t>(2) iron, steel, and the relevant manufactured goods are not produced in the United States in sufficient and reasonably available quantities and of a satisfactory quality; or</a:t>
            </a:r>
          </a:p>
          <a:p>
            <a:r>
              <a:rPr lang="en-US" dirty="0" smtClean="0"/>
              <a:t>(3) inclusion of iron, steel, and manufactured goods produced in the United States will increase the cost of the overall project by more than 25 percent. (c) If the head of a Federal department or agency determines that it is necessary to waive the application of subsection (a) based on a finding under subsection (b), the head of the department or agency shall publish in the Federal Register a detailed written justification as to why the provision is being waived. (d) This section shall be applied in a manner consistent with United States obligations under international agreements.</a:t>
            </a:r>
          </a:p>
          <a:p>
            <a:endParaRPr lang="en-US" dirty="0" smtClean="0"/>
          </a:p>
          <a:p>
            <a:endParaRPr lang="en-US" dirty="0" smtClean="0"/>
          </a:p>
          <a:p>
            <a:pPr>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9745" y="1422400"/>
            <a:ext cx="7772400" cy="2885964"/>
          </a:xfrm>
        </p:spPr>
        <p:txBody>
          <a:bodyPr>
            <a:normAutofit fontScale="90000"/>
          </a:bodyPr>
          <a:lstStyle/>
          <a:p>
            <a:pPr marL="514350" lvl="0" indent="-514350"/>
            <a:r>
              <a:rPr lang="en-US" sz="4400" dirty="0" smtClean="0">
                <a:solidFill>
                  <a:schemeClr val="tx1"/>
                </a:solidFill>
                <a:latin typeface="Gill Sans MT" pitchFamily="34" charset="0"/>
              </a:rPr>
              <a:t>Legislative Appropriation Request (LAR)- Highlights of Supplemental Instructions from UT System Budget Office </a:t>
            </a:r>
            <a:br>
              <a:rPr lang="en-US" sz="4400" dirty="0" smtClean="0">
                <a:solidFill>
                  <a:schemeClr val="tx1"/>
                </a:solidFill>
                <a:latin typeface="Gill Sans MT" pitchFamily="34" charset="0"/>
              </a:rPr>
            </a:br>
            <a:endParaRPr lang="en-US" sz="31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 Websites</a:t>
            </a:r>
            <a:endParaRPr lang="en-US" dirty="0"/>
          </a:p>
        </p:txBody>
      </p:sp>
      <p:sp>
        <p:nvSpPr>
          <p:cNvPr id="3" name="Content Placeholder 2"/>
          <p:cNvSpPr>
            <a:spLocks noGrp="1"/>
          </p:cNvSpPr>
          <p:nvPr>
            <p:ph idx="1"/>
          </p:nvPr>
        </p:nvSpPr>
        <p:spPr/>
        <p:txBody>
          <a:bodyPr>
            <a:normAutofit/>
          </a:bodyPr>
          <a:lstStyle/>
          <a:p>
            <a:r>
              <a:rPr lang="en-US" sz="2400" dirty="0" smtClean="0"/>
              <a:t>THECB ARRA site </a:t>
            </a:r>
            <a:r>
              <a:rPr lang="en-US" sz="2000" dirty="0" smtClean="0">
                <a:hlinkClick r:id="rId2"/>
              </a:rPr>
              <a:t>http://www.thecb.state.tx.us/arra</a:t>
            </a:r>
            <a:endParaRPr lang="en-US" sz="2000" dirty="0" smtClean="0"/>
          </a:p>
          <a:p>
            <a:r>
              <a:rPr lang="en-US" sz="2400" dirty="0" smtClean="0"/>
              <a:t>State Comptroller ARRA Sites</a:t>
            </a:r>
          </a:p>
          <a:p>
            <a:pPr lvl="1"/>
            <a:r>
              <a:rPr lang="en-US" sz="2200" dirty="0" smtClean="0"/>
              <a:t>FMX Site </a:t>
            </a:r>
            <a:r>
              <a:rPr lang="en-US" sz="2100" dirty="0" smtClean="0">
                <a:hlinkClick r:id="rId3"/>
              </a:rPr>
              <a:t>https://fmx.cpa.state.tx.us/fmx/recovery/index.php</a:t>
            </a:r>
            <a:endParaRPr lang="en-US" sz="2100" dirty="0" smtClean="0"/>
          </a:p>
          <a:p>
            <a:pPr lvl="1"/>
            <a:r>
              <a:rPr lang="en-US" sz="2200" dirty="0" smtClean="0"/>
              <a:t>Public Site  </a:t>
            </a:r>
            <a:r>
              <a:rPr lang="en-US" sz="2100" dirty="0" smtClean="0">
                <a:hlinkClick r:id="rId4"/>
              </a:rPr>
              <a:t>http://www.window.state.tx.us/recovery/</a:t>
            </a:r>
            <a:endParaRPr lang="en-US" sz="2100" dirty="0" smtClean="0"/>
          </a:p>
          <a:p>
            <a:r>
              <a:rPr lang="en-US" sz="2400" dirty="0" smtClean="0"/>
              <a:t>US Dept. of Education SFSF site </a:t>
            </a:r>
            <a:r>
              <a:rPr lang="en-US" sz="2000" dirty="0" smtClean="0">
                <a:hlinkClick r:id="rId5"/>
              </a:rPr>
              <a:t>http://www2.ed.gov/programs/statestabilization/index.html</a:t>
            </a:r>
            <a:endParaRPr lang="en-US" sz="2000" dirty="0" smtClean="0"/>
          </a:p>
          <a:p>
            <a:r>
              <a:rPr lang="en-US" sz="2400" dirty="0" smtClean="0"/>
              <a:t>US Dept. of Education Applicant Information Page </a:t>
            </a:r>
            <a:r>
              <a:rPr lang="en-US" sz="2000" dirty="0" smtClean="0">
                <a:hlinkClick r:id="rId6"/>
              </a:rPr>
              <a:t>http://www2.ed.gov/programs/statestabilization/applicant.html</a:t>
            </a:r>
            <a:endParaRPr lang="en-US" sz="2000" dirty="0" smtClean="0"/>
          </a:p>
          <a:p>
            <a:r>
              <a:rPr lang="en-US" sz="2400" dirty="0" smtClean="0"/>
              <a:t>OMB 12/18/09 Guidance on ARRA Data Quality, Non-Reporting Recipients and Reporting of Job Estimates </a:t>
            </a:r>
            <a:r>
              <a:rPr lang="en-US" sz="2000" dirty="0" smtClean="0">
                <a:hlinkClick r:id="rId7"/>
              </a:rPr>
              <a:t>http://www.whitehouse.gov/omb/assets/memoranda_2010/m10-08.pdf</a:t>
            </a:r>
            <a:endParaRPr lang="en-US" sz="2000" dirty="0" smtClean="0"/>
          </a:p>
          <a:p>
            <a:endParaRPr lang="en-US" sz="20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808" y="216581"/>
            <a:ext cx="7498080" cy="1143000"/>
          </a:xfrm>
        </p:spPr>
        <p:txBody>
          <a:bodyPr>
            <a:normAutofit/>
          </a:bodyPr>
          <a:lstStyle/>
          <a:p>
            <a:r>
              <a:rPr lang="en-US" sz="3200" dirty="0" smtClean="0"/>
              <a:t>Contact </a:t>
            </a:r>
            <a:r>
              <a:rPr lang="en-US" sz="3200" dirty="0" smtClean="0"/>
              <a:t>Information</a:t>
            </a:r>
            <a:r>
              <a:rPr lang="en-US" sz="3200" dirty="0" smtClean="0"/>
              <a:t> </a:t>
            </a:r>
            <a:r>
              <a:rPr lang="en-US" sz="3200" dirty="0" smtClean="0"/>
              <a:t>for ARRA presenters at February TASSCUBO meeting.</a:t>
            </a:r>
            <a:r>
              <a:rPr lang="en-US" sz="3200" dirty="0" smtClean="0"/>
              <a:t>	</a:t>
            </a:r>
            <a:endParaRPr lang="en-US" sz="3200" dirty="0"/>
          </a:p>
        </p:txBody>
      </p:sp>
      <p:sp>
        <p:nvSpPr>
          <p:cNvPr id="3" name="Content Placeholder 2"/>
          <p:cNvSpPr>
            <a:spLocks noGrp="1"/>
          </p:cNvSpPr>
          <p:nvPr>
            <p:ph idx="1"/>
          </p:nvPr>
        </p:nvSpPr>
        <p:spPr>
          <a:xfrm>
            <a:off x="1304980" y="1621971"/>
            <a:ext cx="7498080" cy="4800600"/>
          </a:xfrm>
        </p:spPr>
        <p:txBody>
          <a:bodyPr>
            <a:normAutofit lnSpcReduction="10000"/>
          </a:bodyPr>
          <a:lstStyle/>
          <a:p>
            <a:pPr>
              <a:buNone/>
            </a:pPr>
            <a:r>
              <a:rPr lang="en-US" dirty="0" smtClean="0"/>
              <a:t>Anthony Turrietta</a:t>
            </a:r>
          </a:p>
          <a:p>
            <a:pPr>
              <a:buNone/>
            </a:pPr>
            <a:r>
              <a:rPr lang="en-US" dirty="0" smtClean="0"/>
              <a:t>UT-El Paso</a:t>
            </a:r>
          </a:p>
          <a:p>
            <a:pPr>
              <a:buNone/>
            </a:pPr>
            <a:r>
              <a:rPr lang="en-US" dirty="0" smtClean="0"/>
              <a:t>915-747-7808</a:t>
            </a:r>
          </a:p>
          <a:p>
            <a:pPr>
              <a:buNone/>
            </a:pPr>
            <a:r>
              <a:rPr lang="en-US" dirty="0" smtClean="0"/>
              <a:t>aturrietta@utep.edu</a:t>
            </a:r>
          </a:p>
          <a:p>
            <a:pPr>
              <a:buNone/>
            </a:pPr>
            <a:endParaRPr lang="en-US" dirty="0" smtClean="0"/>
          </a:p>
          <a:p>
            <a:pPr>
              <a:buNone/>
            </a:pPr>
            <a:r>
              <a:rPr lang="en-US" dirty="0" smtClean="0"/>
              <a:t>Alan Werchan </a:t>
            </a:r>
          </a:p>
          <a:p>
            <a:pPr>
              <a:buNone/>
            </a:pPr>
            <a:r>
              <a:rPr lang="en-US" dirty="0" smtClean="0"/>
              <a:t>UT System Administration</a:t>
            </a:r>
          </a:p>
          <a:p>
            <a:pPr>
              <a:buNone/>
            </a:pPr>
            <a:r>
              <a:rPr lang="en-US" dirty="0" smtClean="0"/>
              <a:t>512-499-4275</a:t>
            </a:r>
          </a:p>
          <a:p>
            <a:pPr>
              <a:buNone/>
            </a:pPr>
            <a:r>
              <a:rPr lang="en-US" dirty="0" smtClean="0"/>
              <a:t>awerchan@utsystem.edu</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859" y="1857829"/>
            <a:ext cx="7772400" cy="2363450"/>
          </a:xfrm>
        </p:spPr>
        <p:txBody>
          <a:bodyPr>
            <a:normAutofit fontScale="90000"/>
          </a:bodyPr>
          <a:lstStyle/>
          <a:p>
            <a:pPr marL="514350" lvl="0" indent="-514350"/>
            <a:r>
              <a:rPr lang="en-US" sz="4400" dirty="0" smtClean="0"/>
              <a:t>Tuition and Fee Increases for Fall 2010 and Fall 2011 </a:t>
            </a:r>
            <a:br>
              <a:rPr lang="en-US" sz="4400" dirty="0" smtClean="0"/>
            </a:b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endParaRPr lang="en-US" sz="31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7122" y="507890"/>
            <a:ext cx="7772400" cy="1618938"/>
          </a:xfrm>
        </p:spPr>
        <p:txBody>
          <a:bodyPr>
            <a:normAutofit fontScale="90000"/>
          </a:bodyPr>
          <a:lstStyle/>
          <a:p>
            <a:pPr marL="514350" lvl="0" indent="-514350"/>
            <a:r>
              <a:rPr lang="en-US" sz="4400" dirty="0" smtClean="0"/>
              <a:t>House Concurrent Resolution – H.C.R. No. 288 – Representative Branch</a:t>
            </a:r>
            <a:endParaRPr lang="en-US" sz="31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33</a:t>
            </a:fld>
            <a:endParaRPr lang="en-US"/>
          </a:p>
        </p:txBody>
      </p:sp>
      <p:sp>
        <p:nvSpPr>
          <p:cNvPr id="5" name="Rectangle 4"/>
          <p:cNvSpPr/>
          <p:nvPr/>
        </p:nvSpPr>
        <p:spPr>
          <a:xfrm>
            <a:off x="1251284" y="2405602"/>
            <a:ext cx="7243010" cy="4031873"/>
          </a:xfrm>
          <a:prstGeom prst="rect">
            <a:avLst/>
          </a:prstGeom>
        </p:spPr>
        <p:txBody>
          <a:bodyPr wrap="square">
            <a:spAutoFit/>
          </a:bodyPr>
          <a:lstStyle/>
          <a:p>
            <a:r>
              <a:rPr lang="en-US" sz="2400" dirty="0" smtClean="0">
                <a:latin typeface="+mn-lt"/>
              </a:rPr>
              <a:t>Make every effort to ensure that the total academic costs, including tuition, mandatory academic fees, and any other academic-related general fees and college course fees, charged to a resident undergraduate student for the 2010-2011,  2011-2012,  or 2012-2013 academic year </a:t>
            </a:r>
          </a:p>
          <a:p>
            <a:endParaRPr lang="en-US" sz="2400" dirty="0" smtClean="0">
              <a:latin typeface="+mn-lt"/>
            </a:endParaRPr>
          </a:p>
          <a:p>
            <a:r>
              <a:rPr lang="en-US" sz="2800" b="1" dirty="0" smtClean="0">
                <a:latin typeface="+mn-lt"/>
              </a:rPr>
              <a:t>Do not exceed the greater of 3.95 % or $280</a:t>
            </a:r>
          </a:p>
          <a:p>
            <a:endParaRPr lang="en-US" sz="2800" b="1" dirty="0" smtClean="0">
              <a:latin typeface="+mn-lt"/>
            </a:endParaRPr>
          </a:p>
          <a:p>
            <a:endParaRPr lang="en-US" sz="2800" b="1" dirty="0">
              <a:latin typeface="+mn-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3236" y="449944"/>
            <a:ext cx="7772400" cy="5855177"/>
          </a:xfrm>
        </p:spPr>
        <p:txBody>
          <a:bodyPr>
            <a:normAutofit fontScale="90000"/>
          </a:bodyPr>
          <a:lstStyle/>
          <a:p>
            <a:pPr marL="514350" lvl="0" indent="-514350"/>
            <a:r>
              <a:rPr lang="en-US" sz="4400" dirty="0" smtClean="0"/>
              <a:t>Regents’ Approved Tuition </a:t>
            </a:r>
            <a:r>
              <a:rPr lang="en-US" sz="4400" dirty="0" smtClean="0"/>
              <a:t>and </a:t>
            </a:r>
            <a:r>
              <a:rPr lang="en-US" sz="4400" dirty="0" smtClean="0"/>
              <a:t>Fees </a:t>
            </a: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r>
              <a:rPr lang="en-US" sz="3600" dirty="0" smtClean="0">
                <a:solidFill>
                  <a:schemeClr val="tx1"/>
                </a:solidFill>
                <a:latin typeface="Gill Sans MT" pitchFamily="34" charset="0"/>
              </a:rPr>
              <a:t>UT Austin – Total Academic Cost</a:t>
            </a: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000" dirty="0" smtClean="0">
                <a:solidFill>
                  <a:schemeClr val="tx1"/>
                </a:solidFill>
                <a:latin typeface="Gill Sans MT" pitchFamily="34" charset="0"/>
              </a:rPr>
              <a:t>**Includes $65 Student Activity Center tuition increase approved via student referendum.</a:t>
            </a:r>
            <a:br>
              <a:rPr lang="en-US" sz="20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3600" dirty="0" smtClean="0">
                <a:solidFill>
                  <a:schemeClr val="tx1"/>
                </a:solidFill>
                <a:latin typeface="Gill Sans MT" pitchFamily="34" charset="0"/>
              </a:rPr>
              <a:t>Plans at other Institutions?</a:t>
            </a: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endParaRPr lang="en-US" sz="27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34</a:t>
            </a:fld>
            <a:endParaRPr lang="en-US"/>
          </a:p>
        </p:txBody>
      </p:sp>
      <p:graphicFrame>
        <p:nvGraphicFramePr>
          <p:cNvPr id="5" name="Table 4"/>
          <p:cNvGraphicFramePr>
            <a:graphicFrameLocks noGrp="1"/>
          </p:cNvGraphicFramePr>
          <p:nvPr/>
        </p:nvGraphicFramePr>
        <p:xfrm>
          <a:off x="1059114" y="2022762"/>
          <a:ext cx="7216129" cy="2145097"/>
        </p:xfrm>
        <a:graphic>
          <a:graphicData uri="http://schemas.openxmlformats.org/drawingml/2006/table">
            <a:tbl>
              <a:tblPr firstRow="1" bandRow="1">
                <a:tableStyleId>{5C22544A-7EE6-4342-B048-85BDC9FD1C3A}</a:tableStyleId>
              </a:tblPr>
              <a:tblGrid>
                <a:gridCol w="1284562"/>
                <a:gridCol w="890336"/>
                <a:gridCol w="1179094"/>
                <a:gridCol w="830179"/>
                <a:gridCol w="890337"/>
                <a:gridCol w="1203157"/>
                <a:gridCol w="938464"/>
              </a:tblGrid>
              <a:tr h="864937">
                <a:tc>
                  <a:txBody>
                    <a:bodyPr/>
                    <a:lstStyle/>
                    <a:p>
                      <a:endParaRPr lang="en-US" dirty="0"/>
                    </a:p>
                  </a:txBody>
                  <a:tcPr/>
                </a:tc>
                <a:tc>
                  <a:txBody>
                    <a:bodyPr/>
                    <a:lstStyle/>
                    <a:p>
                      <a:r>
                        <a:rPr lang="en-US" dirty="0" smtClean="0"/>
                        <a:t>Fall</a:t>
                      </a:r>
                      <a:r>
                        <a:rPr lang="en-US" baseline="0" dirty="0" smtClean="0"/>
                        <a:t> 2009</a:t>
                      </a:r>
                      <a:endParaRPr lang="en-US" dirty="0"/>
                    </a:p>
                  </a:txBody>
                  <a:tcPr/>
                </a:tc>
                <a:tc>
                  <a:txBody>
                    <a:bodyPr/>
                    <a:lstStyle/>
                    <a:p>
                      <a:r>
                        <a:rPr lang="en-US" dirty="0" smtClean="0"/>
                        <a:t>Tuition Increase</a:t>
                      </a:r>
                      <a:endParaRPr lang="en-US" dirty="0"/>
                    </a:p>
                  </a:txBody>
                  <a:tcPr/>
                </a:tc>
                <a:tc>
                  <a:txBody>
                    <a:bodyPr/>
                    <a:lstStyle/>
                    <a:p>
                      <a:r>
                        <a:rPr lang="en-US" dirty="0" smtClean="0"/>
                        <a:t>SAC</a:t>
                      </a:r>
                    </a:p>
                    <a:p>
                      <a:r>
                        <a:rPr lang="en-US" dirty="0" smtClean="0"/>
                        <a:t>Fee</a:t>
                      </a:r>
                      <a:endParaRPr lang="en-US" dirty="0"/>
                    </a:p>
                  </a:txBody>
                  <a:tcPr/>
                </a:tc>
                <a:tc>
                  <a:txBody>
                    <a:bodyPr/>
                    <a:lstStyle/>
                    <a:p>
                      <a:r>
                        <a:rPr lang="en-US" dirty="0" smtClean="0"/>
                        <a:t>Fall 2010</a:t>
                      </a:r>
                      <a:endParaRPr lang="en-US" dirty="0"/>
                    </a:p>
                  </a:txBody>
                  <a:tcPr/>
                </a:tc>
                <a:tc>
                  <a:txBody>
                    <a:bodyPr/>
                    <a:lstStyle/>
                    <a:p>
                      <a:r>
                        <a:rPr lang="en-US" dirty="0" smtClean="0"/>
                        <a:t>Tuition Increase</a:t>
                      </a:r>
                      <a:endParaRPr lang="en-US" dirty="0"/>
                    </a:p>
                  </a:txBody>
                  <a:tcPr/>
                </a:tc>
                <a:tc>
                  <a:txBody>
                    <a:bodyPr/>
                    <a:lstStyle/>
                    <a:p>
                      <a:r>
                        <a:rPr lang="en-US" dirty="0" smtClean="0"/>
                        <a:t>Fall 2012</a:t>
                      </a:r>
                      <a:endParaRPr lang="en-US" dirty="0"/>
                    </a:p>
                  </a:txBody>
                  <a:tcPr/>
                </a:tc>
              </a:tr>
              <a:tr h="370840">
                <a:tc>
                  <a:txBody>
                    <a:bodyPr/>
                    <a:lstStyle/>
                    <a:p>
                      <a:r>
                        <a:rPr lang="en-US" dirty="0" smtClean="0"/>
                        <a:t>Undergrad Amount</a:t>
                      </a:r>
                      <a:endParaRPr lang="en-US" dirty="0"/>
                    </a:p>
                  </a:txBody>
                  <a:tcPr/>
                </a:tc>
                <a:tc>
                  <a:txBody>
                    <a:bodyPr/>
                    <a:lstStyle/>
                    <a:p>
                      <a:r>
                        <a:rPr lang="en-US" dirty="0" smtClean="0"/>
                        <a:t>$4,468</a:t>
                      </a:r>
                      <a:endParaRPr lang="en-US" dirty="0"/>
                    </a:p>
                  </a:txBody>
                  <a:tcPr/>
                </a:tc>
                <a:tc>
                  <a:txBody>
                    <a:bodyPr/>
                    <a:lstStyle/>
                    <a:p>
                      <a:r>
                        <a:rPr lang="en-US" dirty="0" smtClean="0"/>
                        <a:t>$176</a:t>
                      </a:r>
                      <a:endParaRPr lang="en-US" dirty="0"/>
                    </a:p>
                  </a:txBody>
                  <a:tcPr/>
                </a:tc>
                <a:tc>
                  <a:txBody>
                    <a:bodyPr/>
                    <a:lstStyle/>
                    <a:p>
                      <a:r>
                        <a:rPr lang="en-US" dirty="0" smtClean="0"/>
                        <a:t>$65</a:t>
                      </a:r>
                      <a:endParaRPr lang="en-US" dirty="0"/>
                    </a:p>
                  </a:txBody>
                  <a:tcPr/>
                </a:tc>
                <a:tc>
                  <a:txBody>
                    <a:bodyPr/>
                    <a:lstStyle/>
                    <a:p>
                      <a:r>
                        <a:rPr lang="en-US" dirty="0" smtClean="0"/>
                        <a:t>$4,709</a:t>
                      </a:r>
                      <a:endParaRPr lang="en-US" dirty="0"/>
                    </a:p>
                  </a:txBody>
                  <a:tcPr/>
                </a:tc>
                <a:tc>
                  <a:txBody>
                    <a:bodyPr/>
                    <a:lstStyle/>
                    <a:p>
                      <a:r>
                        <a:rPr lang="en-US" dirty="0" smtClean="0"/>
                        <a:t>$183</a:t>
                      </a:r>
                      <a:endParaRPr lang="en-US" dirty="0"/>
                    </a:p>
                  </a:txBody>
                  <a:tcPr/>
                </a:tc>
                <a:tc>
                  <a:txBody>
                    <a:bodyPr/>
                    <a:lstStyle/>
                    <a:p>
                      <a:r>
                        <a:rPr lang="en-US" dirty="0" smtClean="0"/>
                        <a:t>$4,892</a:t>
                      </a:r>
                      <a:endParaRPr lang="en-US" dirty="0"/>
                    </a:p>
                  </a:txBody>
                  <a:tcPr/>
                </a:tc>
              </a:tr>
              <a:tr h="370840">
                <a:tc>
                  <a:txBody>
                    <a:bodyPr/>
                    <a:lstStyle/>
                    <a:p>
                      <a:r>
                        <a:rPr lang="en-US" dirty="0" smtClean="0"/>
                        <a:t>Undergrad %</a:t>
                      </a:r>
                      <a:endParaRPr lang="en-US" dirty="0"/>
                    </a:p>
                  </a:txBody>
                  <a:tcPr/>
                </a:tc>
                <a:tc>
                  <a:txBody>
                    <a:bodyPr/>
                    <a:lstStyle/>
                    <a:p>
                      <a:endParaRPr lang="en-US"/>
                    </a:p>
                  </a:txBody>
                  <a:tcPr/>
                </a:tc>
                <a:tc>
                  <a:txBody>
                    <a:bodyPr/>
                    <a:lstStyle/>
                    <a:p>
                      <a:r>
                        <a:rPr lang="en-US" dirty="0" smtClean="0"/>
                        <a:t>3.95%</a:t>
                      </a:r>
                      <a:endParaRPr lang="en-US" dirty="0"/>
                    </a:p>
                  </a:txBody>
                  <a:tcPr/>
                </a:tc>
                <a:tc>
                  <a:txBody>
                    <a:bodyPr/>
                    <a:lstStyle/>
                    <a:p>
                      <a:r>
                        <a:rPr lang="en-US" dirty="0" smtClean="0"/>
                        <a:t>1.45%</a:t>
                      </a:r>
                      <a:endParaRPr lang="en-US" dirty="0"/>
                    </a:p>
                  </a:txBody>
                  <a:tcPr/>
                </a:tc>
                <a:tc>
                  <a:txBody>
                    <a:bodyPr/>
                    <a:lstStyle/>
                    <a:p>
                      <a:r>
                        <a:rPr lang="en-US" dirty="0" smtClean="0"/>
                        <a:t>5.40%</a:t>
                      </a:r>
                    </a:p>
                    <a:p>
                      <a:r>
                        <a:rPr lang="en-US" dirty="0" smtClean="0"/>
                        <a:t>**</a:t>
                      </a:r>
                      <a:endParaRPr lang="en-US" dirty="0"/>
                    </a:p>
                  </a:txBody>
                  <a:tcPr/>
                </a:tc>
                <a:tc>
                  <a:txBody>
                    <a:bodyPr/>
                    <a:lstStyle/>
                    <a:p>
                      <a:r>
                        <a:rPr lang="en-US" dirty="0" smtClean="0"/>
                        <a:t>3.95%</a:t>
                      </a:r>
                      <a:endParaRPr lang="en-US" dirty="0"/>
                    </a:p>
                  </a:txBody>
                  <a:tcPr/>
                </a:tc>
                <a:tc>
                  <a:txBody>
                    <a:bodyPr/>
                    <a:lstStyle/>
                    <a:p>
                      <a:r>
                        <a:rPr lang="en-US" dirty="0" smtClean="0"/>
                        <a:t>3.90%</a:t>
                      </a:r>
                      <a:endParaRPr lang="en-US" dirty="0"/>
                    </a:p>
                  </a:txBody>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9064" y="0"/>
            <a:ext cx="8124936" cy="725714"/>
          </a:xfrm>
        </p:spPr>
        <p:txBody>
          <a:bodyPr>
            <a:normAutofit/>
          </a:bodyPr>
          <a:lstStyle/>
          <a:p>
            <a:pPr marL="514350" lvl="0" indent="-514350"/>
            <a:r>
              <a:rPr lang="en-US" sz="3200" dirty="0" smtClean="0"/>
              <a:t>Student Referendums – Impact on Tuition/Fees</a:t>
            </a:r>
            <a:endParaRPr lang="en-US" sz="32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35</a:t>
            </a:fld>
            <a:endParaRPr lang="en-US"/>
          </a:p>
        </p:txBody>
      </p:sp>
      <p:sp>
        <p:nvSpPr>
          <p:cNvPr id="5" name="Rectangle 4"/>
          <p:cNvSpPr/>
          <p:nvPr/>
        </p:nvSpPr>
        <p:spPr>
          <a:xfrm>
            <a:off x="1117601" y="925147"/>
            <a:ext cx="7518400" cy="7048083"/>
          </a:xfrm>
          <a:prstGeom prst="rect">
            <a:avLst/>
          </a:prstGeom>
        </p:spPr>
        <p:txBody>
          <a:bodyPr wrap="square">
            <a:spAutoFit/>
          </a:bodyPr>
          <a:lstStyle/>
          <a:p>
            <a:r>
              <a:rPr lang="en-US" sz="2400" b="1" dirty="0" smtClean="0">
                <a:latin typeface="+mn-lt"/>
              </a:rPr>
              <a:t>Environmental Service Fee, Section 54.5041 </a:t>
            </a:r>
          </a:p>
          <a:p>
            <a:r>
              <a:rPr lang="en-US" sz="2400" b="1" dirty="0" smtClean="0">
                <a:latin typeface="+mn-lt"/>
              </a:rPr>
              <a:t>(HB 3353, </a:t>
            </a:r>
            <a:r>
              <a:rPr lang="en-US" sz="2400" b="1" dirty="0" err="1" smtClean="0">
                <a:latin typeface="+mn-lt"/>
              </a:rPr>
              <a:t>Naishtat</a:t>
            </a:r>
            <a:r>
              <a:rPr lang="en-US" sz="2400" b="1" dirty="0" smtClean="0">
                <a:latin typeface="+mn-lt"/>
              </a:rPr>
              <a:t>) – “Green Fee”</a:t>
            </a:r>
          </a:p>
          <a:p>
            <a:r>
              <a:rPr lang="en-US" sz="2200" dirty="0" smtClean="0">
                <a:latin typeface="+mn-lt"/>
              </a:rPr>
              <a:t>(</a:t>
            </a:r>
            <a:r>
              <a:rPr lang="en-US" sz="2200" dirty="0" smtClean="0">
                <a:latin typeface="+mn-lt"/>
              </a:rPr>
              <a:t>a)  </a:t>
            </a:r>
            <a:r>
              <a:rPr lang="en-US" sz="2200" dirty="0" smtClean="0">
                <a:latin typeface="+mn-lt"/>
              </a:rPr>
              <a:t>…may </a:t>
            </a:r>
            <a:r>
              <a:rPr lang="en-US" sz="2200" dirty="0" smtClean="0">
                <a:latin typeface="+mn-lt"/>
              </a:rPr>
              <a:t>charge each student enrolled at the institution an environmental service fee, if the fee has been approved by a majority vote of the students </a:t>
            </a:r>
            <a:r>
              <a:rPr lang="en-US" sz="2200" dirty="0" smtClean="0">
                <a:latin typeface="+mn-lt"/>
              </a:rPr>
              <a:t>enrolled…</a:t>
            </a:r>
            <a:endParaRPr lang="en-US" sz="2200" dirty="0" smtClean="0">
              <a:latin typeface="+mn-lt"/>
            </a:endParaRPr>
          </a:p>
          <a:p>
            <a:r>
              <a:rPr lang="en-US" sz="2200" dirty="0" smtClean="0">
                <a:latin typeface="+mn-lt"/>
              </a:rPr>
              <a:t>(b)  </a:t>
            </a:r>
            <a:r>
              <a:rPr lang="en-US" sz="2200" dirty="0" smtClean="0">
                <a:latin typeface="+mn-lt"/>
              </a:rPr>
              <a:t>…the </a:t>
            </a:r>
            <a:r>
              <a:rPr lang="en-US" sz="2200" dirty="0" smtClean="0">
                <a:latin typeface="+mn-lt"/>
              </a:rPr>
              <a:t>amount of the fee may not exceed:</a:t>
            </a:r>
          </a:p>
          <a:p>
            <a:r>
              <a:rPr lang="en-US" sz="2200" dirty="0" smtClean="0">
                <a:latin typeface="+mn-lt"/>
              </a:rPr>
              <a:t>(1)  $5 for each regular semester or summer term of more than six weeks; or</a:t>
            </a:r>
          </a:p>
          <a:p>
            <a:r>
              <a:rPr lang="en-US" sz="2200" dirty="0" smtClean="0">
                <a:latin typeface="+mn-lt"/>
              </a:rPr>
              <a:t>(2)  $2.50 for each summer session of six weeks or less.</a:t>
            </a:r>
          </a:p>
          <a:p>
            <a:r>
              <a:rPr lang="en-US" sz="2200" dirty="0" smtClean="0">
                <a:latin typeface="+mn-lt"/>
              </a:rPr>
              <a:t>(c)  The fee may be used only to:</a:t>
            </a:r>
          </a:p>
          <a:p>
            <a:r>
              <a:rPr lang="en-US" sz="2200" dirty="0" smtClean="0">
                <a:latin typeface="+mn-lt"/>
              </a:rPr>
              <a:t>(1)  provide environmental improvements </a:t>
            </a:r>
            <a:r>
              <a:rPr lang="en-US" sz="2200" dirty="0" smtClean="0">
                <a:latin typeface="+mn-lt"/>
              </a:rPr>
              <a:t>…related </a:t>
            </a:r>
            <a:r>
              <a:rPr lang="en-US" sz="2200" dirty="0" smtClean="0">
                <a:latin typeface="+mn-lt"/>
              </a:rPr>
              <a:t>to recycling, energy efficiency and renewable energy, transportation, employment, product purchasing, planning and maintenance, or irrigation; or</a:t>
            </a:r>
          </a:p>
          <a:p>
            <a:r>
              <a:rPr lang="en-US" sz="2200" dirty="0" smtClean="0">
                <a:latin typeface="+mn-lt"/>
              </a:rPr>
              <a:t>(2)  provide matching funds for grants to obtain environmental improvements </a:t>
            </a:r>
            <a:r>
              <a:rPr lang="en-US" sz="2200" dirty="0" smtClean="0">
                <a:latin typeface="+mn-lt"/>
              </a:rPr>
              <a:t>…</a:t>
            </a:r>
          </a:p>
          <a:p>
            <a:endParaRPr lang="en-US" sz="2200" dirty="0" smtClean="0">
              <a:latin typeface="+mn-lt"/>
            </a:endParaRPr>
          </a:p>
          <a:p>
            <a:endParaRPr lang="en-US" sz="2200" dirty="0" smtClean="0">
              <a:latin typeface="+mn-lt"/>
            </a:endParaRPr>
          </a:p>
          <a:p>
            <a:endParaRPr lang="en-US" sz="2400" b="1" dirty="0" smtClean="0">
              <a:latin typeface="+mn-lt"/>
            </a:endParaRPr>
          </a:p>
          <a:p>
            <a:endParaRPr lang="en-US" sz="2800" dirty="0">
              <a:latin typeface="+mn-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7891" y="1383631"/>
            <a:ext cx="7772400" cy="4523874"/>
          </a:xfrm>
        </p:spPr>
        <p:txBody>
          <a:bodyPr>
            <a:normAutofit fontScale="90000"/>
          </a:bodyPr>
          <a:lstStyle/>
          <a:p>
            <a:pPr marL="514350" lvl="0" indent="-514350"/>
            <a:r>
              <a:rPr lang="en-US" sz="4400" dirty="0" smtClean="0"/>
              <a:t>Merit Plans for FY 2010-11 </a:t>
            </a: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r>
              <a:rPr lang="en-US" sz="3600" dirty="0" smtClean="0">
                <a:solidFill>
                  <a:schemeClr val="tx1"/>
                </a:solidFill>
                <a:latin typeface="Gill Sans MT" pitchFamily="34" charset="0"/>
              </a:rPr>
              <a:t>UT Austin</a:t>
            </a:r>
            <a:r>
              <a:rPr lang="en-US" sz="4400" dirty="0" smtClean="0">
                <a:solidFill>
                  <a:schemeClr val="tx1"/>
                </a:solidFill>
                <a:latin typeface="Gill Sans MT" pitchFamily="34" charset="0"/>
              </a:rPr>
              <a:t/>
            </a:r>
            <a:br>
              <a:rPr lang="en-US" sz="4400" dirty="0" smtClean="0">
                <a:solidFill>
                  <a:schemeClr val="tx1"/>
                </a:solidFill>
                <a:latin typeface="Gill Sans MT" pitchFamily="34" charset="0"/>
              </a:rPr>
            </a:br>
            <a:r>
              <a:rPr lang="en-US" sz="2700" dirty="0" smtClean="0">
                <a:solidFill>
                  <a:schemeClr val="tx1"/>
                </a:solidFill>
                <a:latin typeface="Gill Sans MT" pitchFamily="34" charset="0"/>
              </a:rPr>
              <a:t>FY 09-10 – No staff Merit Increases, some targeted Faculty salary increases</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FY 10-11 – One-time 2% merit policy funded by units, no central funding provided.   Will be paid in a lump-sum in early December.</a:t>
            </a:r>
            <a:br>
              <a:rPr lang="en-US" sz="2700" dirty="0" smtClean="0">
                <a:solidFill>
                  <a:schemeClr val="tx1"/>
                </a:solidFill>
                <a:latin typeface="Gill Sans MT" pitchFamily="34" charset="0"/>
              </a:rPr>
            </a:b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r>
              <a:rPr lang="en-US" sz="3600" dirty="0" smtClean="0">
                <a:solidFill>
                  <a:schemeClr val="tx1"/>
                </a:solidFill>
                <a:latin typeface="Gill Sans MT" pitchFamily="34" charset="0"/>
              </a:rPr>
              <a:t>Plans at other Institutions?</a:t>
            </a:r>
            <a:r>
              <a:rPr lang="en-US" sz="2700" dirty="0" smtClean="0">
                <a:solidFill>
                  <a:schemeClr val="tx1"/>
                </a:solidFill>
                <a:latin typeface="Gill Sans MT" pitchFamily="34" charset="0"/>
              </a:rPr>
              <a:t/>
            </a:r>
            <a:br>
              <a:rPr lang="en-US" sz="2700" dirty="0" smtClean="0">
                <a:solidFill>
                  <a:schemeClr val="tx1"/>
                </a:solidFill>
                <a:latin typeface="Gill Sans MT" pitchFamily="34" charset="0"/>
              </a:rPr>
            </a:br>
            <a:endParaRPr lang="en-US" sz="27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3040" y="2104571"/>
            <a:ext cx="7772400" cy="1912065"/>
          </a:xfrm>
        </p:spPr>
        <p:txBody>
          <a:bodyPr>
            <a:normAutofit/>
          </a:bodyPr>
          <a:lstStyle/>
          <a:p>
            <a:pPr marL="514350" lvl="0" indent="-514350"/>
            <a:r>
              <a:rPr lang="en-US" sz="2700" dirty="0" smtClean="0">
                <a:solidFill>
                  <a:schemeClr val="tx1"/>
                </a:solidFill>
              </a:rPr>
              <a:t>	</a:t>
            </a:r>
            <a:endParaRPr lang="en-US" sz="27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37</a:t>
            </a:fld>
            <a:endParaRPr lang="en-US"/>
          </a:p>
        </p:txBody>
      </p:sp>
      <p:sp>
        <p:nvSpPr>
          <p:cNvPr id="6" name="TextBox 5"/>
          <p:cNvSpPr txBox="1"/>
          <p:nvPr/>
        </p:nvSpPr>
        <p:spPr>
          <a:xfrm>
            <a:off x="558036" y="1702756"/>
            <a:ext cx="7603957" cy="1323439"/>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latin typeface="+mj-lt"/>
              </a:rPr>
              <a:t>State Reporting Requirements</a:t>
            </a:r>
            <a:br>
              <a:rPr lang="en-US" sz="4000" dirty="0" smtClean="0">
                <a:effectLst>
                  <a:outerShdw blurRad="38100" dist="38100" dir="2700000" algn="tl">
                    <a:srgbClr val="000000">
                      <a:alpha val="43137"/>
                    </a:srgbClr>
                  </a:outerShdw>
                </a:effectLst>
                <a:latin typeface="+mj-lt"/>
              </a:rPr>
            </a:br>
            <a:endParaRPr lang="en-US" sz="4000"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2803" y="856343"/>
            <a:ext cx="7580092" cy="5544457"/>
          </a:xfrm>
        </p:spPr>
        <p:txBody>
          <a:bodyPr>
            <a:noAutofit/>
          </a:bodyPr>
          <a:lstStyle/>
          <a:p>
            <a:pPr lvl="0"/>
            <a:r>
              <a:rPr lang="en-US" sz="2000" b="1" dirty="0" smtClean="0"/>
              <a:t>Meeting held in May,  Attendees:</a:t>
            </a:r>
          </a:p>
          <a:p>
            <a:pPr lvl="0"/>
            <a:r>
              <a:rPr lang="en-US" sz="2000" dirty="0" smtClean="0"/>
              <a:t>Rissa Potter,  CPUPC,  THECB Planning and Accountability Staff</a:t>
            </a:r>
          </a:p>
          <a:p>
            <a:pPr lvl="0"/>
            <a:r>
              <a:rPr lang="en-US" sz="2000" dirty="0" smtClean="0"/>
              <a:t>UT Austin Budget and Information Management and Analysis representatives, Mike McKinney, Chancellor, TAMU System</a:t>
            </a:r>
          </a:p>
          <a:p>
            <a:pPr lvl="0"/>
            <a:endParaRPr lang="en-US" sz="2000" dirty="0" smtClean="0"/>
          </a:p>
          <a:p>
            <a:pPr lvl="0"/>
            <a:r>
              <a:rPr lang="en-US" sz="2000" b="1" dirty="0" smtClean="0"/>
              <a:t>ACTION ITEMS:</a:t>
            </a:r>
          </a:p>
          <a:p>
            <a:pPr lvl="0">
              <a:lnSpc>
                <a:spcPts val="2200"/>
              </a:lnSpc>
              <a:spcBef>
                <a:spcPts val="0"/>
              </a:spcBef>
              <a:buSzPct val="100000"/>
              <a:buFont typeface="Arial" pitchFamily="34" charset="0"/>
              <a:buChar char="•"/>
            </a:pPr>
            <a:r>
              <a:rPr lang="en-US" sz="2000" dirty="0" smtClean="0"/>
              <a:t>THECB will prepare a list of CB reports with a notation of how they are used</a:t>
            </a:r>
          </a:p>
          <a:p>
            <a:pPr lvl="0">
              <a:lnSpc>
                <a:spcPts val="2200"/>
              </a:lnSpc>
              <a:spcBef>
                <a:spcPts val="0"/>
              </a:spcBef>
              <a:buSzPct val="100000"/>
              <a:buFont typeface="Arial" pitchFamily="34" charset="0"/>
              <a:buChar char="•"/>
            </a:pPr>
            <a:endParaRPr lang="en-US" sz="2000" dirty="0" smtClean="0"/>
          </a:p>
          <a:p>
            <a:pPr lvl="0">
              <a:lnSpc>
                <a:spcPts val="2200"/>
              </a:lnSpc>
              <a:spcBef>
                <a:spcPts val="0"/>
              </a:spcBef>
              <a:buSzPct val="100000"/>
              <a:buFont typeface="Arial" pitchFamily="34" charset="0"/>
              <a:buChar char="•"/>
            </a:pPr>
            <a:r>
              <a:rPr lang="en-US" sz="2000" dirty="0" smtClean="0"/>
              <a:t>University representatives will list state (non-CB) and federal reports, providing a notation if there is duplication with an existing CB report and/or indicate if the CB can submit the data instead of each Higher Ed Institution</a:t>
            </a:r>
          </a:p>
          <a:p>
            <a:pPr lvl="0">
              <a:lnSpc>
                <a:spcPts val="2200"/>
              </a:lnSpc>
              <a:spcBef>
                <a:spcPts val="0"/>
              </a:spcBef>
              <a:buSzPct val="100000"/>
              <a:buFont typeface="Arial" pitchFamily="34" charset="0"/>
              <a:buChar char="•"/>
            </a:pPr>
            <a:endParaRPr lang="en-US" sz="2000" dirty="0" smtClean="0"/>
          </a:p>
          <a:p>
            <a:pPr lvl="0">
              <a:lnSpc>
                <a:spcPts val="2200"/>
              </a:lnSpc>
              <a:spcBef>
                <a:spcPts val="0"/>
              </a:spcBef>
              <a:buSzPct val="100000"/>
              <a:buFont typeface="Arial" pitchFamily="34" charset="0"/>
              <a:buChar char="•"/>
            </a:pPr>
            <a:r>
              <a:rPr lang="en-US" sz="2000" dirty="0" smtClean="0"/>
              <a:t>Universities will prepare a list of data elements</a:t>
            </a:r>
          </a:p>
          <a:p>
            <a:pPr lvl="0">
              <a:lnSpc>
                <a:spcPts val="2200"/>
              </a:lnSpc>
              <a:spcBef>
                <a:spcPts val="0"/>
              </a:spcBef>
              <a:buSzPct val="100000"/>
            </a:pPr>
            <a:endParaRPr lang="en-US" sz="2000" dirty="0" smtClean="0"/>
          </a:p>
          <a:p>
            <a:pPr lvl="0">
              <a:lnSpc>
                <a:spcPts val="2200"/>
              </a:lnSpc>
              <a:spcBef>
                <a:spcPts val="0"/>
              </a:spcBef>
              <a:buSzPct val="100000"/>
              <a:buFont typeface="Arial" pitchFamily="34" charset="0"/>
              <a:buChar char="•"/>
            </a:pPr>
            <a:r>
              <a:rPr lang="en-US" sz="2000" dirty="0" smtClean="0"/>
              <a:t>Universities will provide examples of CB reports/data that are used and note if/where definitions need to be </a:t>
            </a:r>
            <a:r>
              <a:rPr lang="en-US" sz="2000" dirty="0" smtClean="0"/>
              <a:t>updated</a:t>
            </a:r>
            <a:endParaRPr lang="en-US" sz="2000" dirty="0" smtClean="0"/>
          </a:p>
        </p:txBody>
      </p:sp>
      <p:sp>
        <p:nvSpPr>
          <p:cNvPr id="4" name="Slide Number Placeholder 3"/>
          <p:cNvSpPr>
            <a:spLocks noGrp="1"/>
          </p:cNvSpPr>
          <p:nvPr>
            <p:ph type="sldNum" sz="quarter" idx="12"/>
          </p:nvPr>
        </p:nvSpPr>
        <p:spPr/>
        <p:txBody>
          <a:bodyPr/>
          <a:lstStyle/>
          <a:p>
            <a:fld id="{A6605197-46A8-4445-8700-00EAE2A46A6F}" type="slidenum">
              <a:rPr lang="en-US" smtClean="0"/>
              <a:pPr/>
              <a:t>38</a:t>
            </a:fld>
            <a:endParaRPr lang="en-US"/>
          </a:p>
        </p:txBody>
      </p:sp>
      <p:sp>
        <p:nvSpPr>
          <p:cNvPr id="6" name="Rectangle 5"/>
          <p:cNvSpPr/>
          <p:nvPr/>
        </p:nvSpPr>
        <p:spPr>
          <a:xfrm>
            <a:off x="1245367" y="164841"/>
            <a:ext cx="7164707" cy="1077218"/>
          </a:xfrm>
          <a:prstGeom prst="rect">
            <a:avLst/>
          </a:prstGeom>
        </p:spPr>
        <p:txBody>
          <a:bodyPr wrap="square">
            <a:spAutoFit/>
          </a:bodyPr>
          <a:lstStyle/>
          <a:p>
            <a:r>
              <a:rPr lang="en-US" sz="3200" dirty="0" smtClean="0">
                <a:effectLst>
                  <a:outerShdw blurRad="38100" dist="38100" dir="2700000" algn="tl">
                    <a:srgbClr val="000000">
                      <a:alpha val="43137"/>
                    </a:srgbClr>
                  </a:outerShdw>
                </a:effectLst>
                <a:latin typeface="Gill Sans MT" pitchFamily="34" charset="0"/>
              </a:rPr>
              <a:t>Status of Report Reduction Effort</a:t>
            </a:r>
          </a:p>
          <a:p>
            <a:r>
              <a:rPr lang="en-US" sz="3200" dirty="0" smtClean="0">
                <a:effectLst>
                  <a:outerShdw blurRad="38100" dist="38100" dir="2700000" algn="tl">
                    <a:srgbClr val="000000">
                      <a:alpha val="43137"/>
                    </a:srgbClr>
                  </a:outerShdw>
                </a:effectLst>
                <a:latin typeface="Gill Sans MT" pitchFamily="34" charset="0"/>
              </a:rPr>
              <a:t> </a:t>
            </a:r>
            <a:endParaRPr lang="en-US" sz="3200" dirty="0">
              <a:effectLst>
                <a:outerShdw blurRad="38100" dist="38100" dir="2700000" algn="tl">
                  <a:srgbClr val="000000">
                    <a:alpha val="43137"/>
                  </a:srgbClr>
                </a:outerShdw>
              </a:effectLst>
              <a:latin typeface="Gill Sans MT"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2803" y="841828"/>
            <a:ext cx="7580092" cy="5820229"/>
          </a:xfrm>
        </p:spPr>
        <p:txBody>
          <a:bodyPr>
            <a:noAutofit/>
          </a:bodyPr>
          <a:lstStyle/>
          <a:p>
            <a:pPr lvl="0"/>
            <a:r>
              <a:rPr lang="en-US" sz="2400" b="1" dirty="0" smtClean="0"/>
              <a:t>Suggestions for Legislation: </a:t>
            </a:r>
          </a:p>
          <a:p>
            <a:pPr lvl="0">
              <a:lnSpc>
                <a:spcPts val="2200"/>
              </a:lnSpc>
              <a:spcBef>
                <a:spcPts val="0"/>
              </a:spcBef>
            </a:pPr>
            <a:endParaRPr lang="en-US" sz="2000" dirty="0" smtClean="0"/>
          </a:p>
          <a:p>
            <a:pPr lvl="0">
              <a:lnSpc>
                <a:spcPts val="2200"/>
              </a:lnSpc>
              <a:spcBef>
                <a:spcPts val="0"/>
              </a:spcBef>
              <a:buFont typeface="Arial" pitchFamily="34" charset="0"/>
              <a:buChar char="•"/>
            </a:pPr>
            <a:r>
              <a:rPr lang="en-US" sz="2400" dirty="0" smtClean="0"/>
              <a:t>THECB shall be the initial source of public Higher Education data</a:t>
            </a:r>
          </a:p>
          <a:p>
            <a:pPr lvl="0">
              <a:lnSpc>
                <a:spcPts val="2200"/>
              </a:lnSpc>
              <a:spcBef>
                <a:spcPts val="0"/>
              </a:spcBef>
              <a:buFont typeface="Arial" pitchFamily="34" charset="0"/>
              <a:buChar char="•"/>
            </a:pPr>
            <a:endParaRPr lang="en-US" sz="2400" dirty="0" smtClean="0"/>
          </a:p>
          <a:p>
            <a:pPr lvl="0">
              <a:lnSpc>
                <a:spcPts val="2200"/>
              </a:lnSpc>
              <a:spcBef>
                <a:spcPts val="0"/>
              </a:spcBef>
              <a:buFont typeface="Arial" pitchFamily="34" charset="0"/>
              <a:buChar char="•"/>
            </a:pPr>
            <a:r>
              <a:rPr lang="en-US" sz="2400" dirty="0" smtClean="0"/>
              <a:t>THECB’s Data Request Committee process for reviewing data requests will be applied, with the committee to include institutional representatives</a:t>
            </a:r>
          </a:p>
          <a:p>
            <a:pPr lvl="0">
              <a:lnSpc>
                <a:spcPts val="2200"/>
              </a:lnSpc>
              <a:spcBef>
                <a:spcPts val="0"/>
              </a:spcBef>
              <a:buFont typeface="Arial" pitchFamily="34" charset="0"/>
              <a:buChar char="•"/>
            </a:pPr>
            <a:endParaRPr lang="en-US" sz="2400" dirty="0" smtClean="0"/>
          </a:p>
          <a:p>
            <a:pPr lvl="0">
              <a:lnSpc>
                <a:spcPts val="2200"/>
              </a:lnSpc>
              <a:spcBef>
                <a:spcPts val="0"/>
              </a:spcBef>
              <a:buFont typeface="Arial" pitchFamily="34" charset="0"/>
              <a:buChar char="•"/>
            </a:pPr>
            <a:r>
              <a:rPr lang="en-US" sz="2400" dirty="0" smtClean="0"/>
              <a:t>If </a:t>
            </a:r>
            <a:r>
              <a:rPr lang="en-US" sz="2400" dirty="0" smtClean="0"/>
              <a:t>data </a:t>
            </a:r>
            <a:r>
              <a:rPr lang="en-US" sz="2400" dirty="0" smtClean="0"/>
              <a:t>is already collected, THECB will </a:t>
            </a:r>
            <a:r>
              <a:rPr lang="en-US" sz="2400" dirty="0" smtClean="0"/>
              <a:t>provide response</a:t>
            </a:r>
            <a:endParaRPr lang="en-US" sz="2400" dirty="0" smtClean="0"/>
          </a:p>
          <a:p>
            <a:pPr lvl="0">
              <a:lnSpc>
                <a:spcPts val="2200"/>
              </a:lnSpc>
              <a:spcBef>
                <a:spcPts val="0"/>
              </a:spcBef>
              <a:buFont typeface="Arial" pitchFamily="34" charset="0"/>
              <a:buChar char="•"/>
            </a:pPr>
            <a:endParaRPr lang="en-US" sz="2400" dirty="0" smtClean="0"/>
          </a:p>
          <a:p>
            <a:pPr lvl="0">
              <a:lnSpc>
                <a:spcPts val="2200"/>
              </a:lnSpc>
              <a:spcBef>
                <a:spcPts val="0"/>
              </a:spcBef>
              <a:buFont typeface="Arial" pitchFamily="34" charset="0"/>
              <a:buChar char="•"/>
            </a:pPr>
            <a:r>
              <a:rPr lang="en-US" sz="2400" dirty="0" smtClean="0"/>
              <a:t>A sunset process will be suggested regarding existing report requirements</a:t>
            </a:r>
          </a:p>
          <a:p>
            <a:pPr lvl="0">
              <a:lnSpc>
                <a:spcPts val="2200"/>
              </a:lnSpc>
              <a:spcBef>
                <a:spcPts val="0"/>
              </a:spcBef>
              <a:buFont typeface="Arial" pitchFamily="34" charset="0"/>
              <a:buChar char="•"/>
            </a:pPr>
            <a:endParaRPr lang="en-US" sz="2400" dirty="0" smtClean="0"/>
          </a:p>
          <a:p>
            <a:pPr lvl="0">
              <a:lnSpc>
                <a:spcPts val="2200"/>
              </a:lnSpc>
              <a:spcBef>
                <a:spcPts val="0"/>
              </a:spcBef>
              <a:buFont typeface="Arial" pitchFamily="34" charset="0"/>
              <a:buChar char="•"/>
            </a:pPr>
            <a:r>
              <a:rPr lang="en-US" sz="2400" dirty="0" smtClean="0"/>
              <a:t>Encourage alignment of THECB,  LBB and Comptroller performance measures, preferably with the THECB providing data/reporting</a:t>
            </a:r>
          </a:p>
          <a:p>
            <a:pPr lvl="0">
              <a:lnSpc>
                <a:spcPts val="2200"/>
              </a:lnSpc>
              <a:spcBef>
                <a:spcPts val="0"/>
              </a:spcBef>
              <a:buFont typeface="Arial" pitchFamily="34" charset="0"/>
              <a:buChar char="•"/>
            </a:pPr>
            <a:endParaRPr lang="en-US" sz="2400" dirty="0" smtClean="0"/>
          </a:p>
          <a:p>
            <a:pPr lvl="0">
              <a:lnSpc>
                <a:spcPts val="2200"/>
              </a:lnSpc>
              <a:spcBef>
                <a:spcPts val="0"/>
              </a:spcBef>
              <a:buFont typeface="Arial" pitchFamily="34" charset="0"/>
              <a:buChar char="•"/>
            </a:pPr>
            <a:r>
              <a:rPr lang="en-US" sz="2400" dirty="0" smtClean="0"/>
              <a:t>Review NSF,  IPEDS, etc. to seek opportunities for a crosswalk (data definitions at the federal and state level)</a:t>
            </a:r>
          </a:p>
          <a:p>
            <a:pPr>
              <a:lnSpc>
                <a:spcPts val="2200"/>
              </a:lnSpc>
              <a:spcBef>
                <a:spcPts val="0"/>
              </a:spcBef>
            </a:pPr>
            <a:endParaRPr lang="en-US" sz="2400" dirty="0" smtClean="0">
              <a:solidFill>
                <a:schemeClr val="tx1"/>
              </a:solidFill>
              <a:latin typeface="+mj-lt"/>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39</a:t>
            </a:fld>
            <a:endParaRPr lang="en-US"/>
          </a:p>
        </p:txBody>
      </p:sp>
      <p:sp>
        <p:nvSpPr>
          <p:cNvPr id="6" name="Rectangle 5"/>
          <p:cNvSpPr/>
          <p:nvPr/>
        </p:nvSpPr>
        <p:spPr>
          <a:xfrm>
            <a:off x="1245367" y="164841"/>
            <a:ext cx="7164707" cy="1077218"/>
          </a:xfrm>
          <a:prstGeom prst="rect">
            <a:avLst/>
          </a:prstGeom>
        </p:spPr>
        <p:txBody>
          <a:bodyPr wrap="square">
            <a:spAutoFit/>
          </a:bodyPr>
          <a:lstStyle/>
          <a:p>
            <a:r>
              <a:rPr lang="en-US" sz="3200" dirty="0" smtClean="0">
                <a:effectLst>
                  <a:outerShdw blurRad="38100" dist="38100" dir="2700000" algn="tl">
                    <a:srgbClr val="000000">
                      <a:alpha val="43137"/>
                    </a:srgbClr>
                  </a:outerShdw>
                </a:effectLst>
                <a:latin typeface="Gill Sans MT" pitchFamily="34" charset="0"/>
              </a:rPr>
              <a:t>Status of Report Reduction Effort</a:t>
            </a:r>
          </a:p>
          <a:p>
            <a:r>
              <a:rPr lang="en-US" sz="3200" dirty="0" smtClean="0">
                <a:effectLst>
                  <a:outerShdw blurRad="38100" dist="38100" dir="2700000" algn="tl">
                    <a:srgbClr val="000000">
                      <a:alpha val="43137"/>
                    </a:srgbClr>
                  </a:outerShdw>
                </a:effectLst>
                <a:latin typeface="Gill Sans MT" pitchFamily="34" charset="0"/>
              </a:rPr>
              <a:t> </a:t>
            </a:r>
            <a:endParaRPr lang="en-US" sz="3200" dirty="0">
              <a:effectLst>
                <a:outerShdw blurRad="38100" dist="38100" dir="2700000" algn="tl">
                  <a:srgbClr val="000000">
                    <a:alpha val="43137"/>
                  </a:srgbClr>
                </a:outerShdw>
              </a:effectLst>
              <a:latin typeface="Gill Sans MT"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4</a:t>
            </a:fld>
            <a:endParaRPr lang="en-US"/>
          </a:p>
        </p:txBody>
      </p:sp>
      <p:sp>
        <p:nvSpPr>
          <p:cNvPr id="6" name="Rectangle 5"/>
          <p:cNvSpPr/>
          <p:nvPr/>
        </p:nvSpPr>
        <p:spPr>
          <a:xfrm>
            <a:off x="1008169" y="1088888"/>
            <a:ext cx="7724273" cy="5816977"/>
          </a:xfrm>
          <a:prstGeom prst="rect">
            <a:avLst/>
          </a:prstGeom>
        </p:spPr>
        <p:txBody>
          <a:bodyPr wrap="square">
            <a:spAutoFit/>
          </a:bodyPr>
          <a:lstStyle/>
          <a:p>
            <a:pPr>
              <a:buClr>
                <a:schemeClr val="accent1"/>
              </a:buClr>
            </a:pPr>
            <a:r>
              <a:rPr lang="en-US" sz="2400" b="1" dirty="0" smtClean="0">
                <a:latin typeface="+mn-lt"/>
              </a:rPr>
              <a:t>2.B. Summary of Base Request by Method of Financing (MOF)</a:t>
            </a:r>
          </a:p>
          <a:p>
            <a:pPr>
              <a:buClr>
                <a:schemeClr val="accent1"/>
              </a:buClr>
            </a:pPr>
            <a:r>
              <a:rPr lang="en-US" sz="2000" b="1" dirty="0" smtClean="0">
                <a:latin typeface="+mn-lt"/>
              </a:rPr>
              <a:t> </a:t>
            </a:r>
            <a:endParaRPr lang="en-US" sz="2000" dirty="0" smtClean="0">
              <a:latin typeface="+mn-lt"/>
            </a:endParaRPr>
          </a:p>
          <a:p>
            <a:pPr lvl="1">
              <a:buClr>
                <a:schemeClr val="accent1"/>
              </a:buClr>
              <a:buFont typeface="Arial" pitchFamily="34" charset="0"/>
              <a:buChar char="•"/>
            </a:pPr>
            <a:r>
              <a:rPr lang="en-US" sz="2000" dirty="0" smtClean="0">
                <a:latin typeface="+mn-lt"/>
              </a:rPr>
              <a:t>ARRA Funding – Direct appropriations to </a:t>
            </a:r>
            <a:r>
              <a:rPr lang="en-US" sz="2000" dirty="0" smtClean="0">
                <a:latin typeface="+mn-lt"/>
              </a:rPr>
              <a:t>institutions contained </a:t>
            </a:r>
            <a:r>
              <a:rPr lang="en-US" sz="2000" dirty="0" smtClean="0">
                <a:latin typeface="+mn-lt"/>
              </a:rPr>
              <a:t>in Article XII, Section 25, should be grouped under Regular Appropriations using the appropriation adjustment description,  Regular  Appropriations – Art. XII. </a:t>
            </a:r>
          </a:p>
          <a:p>
            <a:pPr>
              <a:buClr>
                <a:schemeClr val="accent1"/>
              </a:buClr>
            </a:pPr>
            <a:endParaRPr lang="en-US" sz="2000" dirty="0" smtClean="0">
              <a:latin typeface="+mn-lt"/>
            </a:endParaRPr>
          </a:p>
          <a:p>
            <a:pPr lvl="1">
              <a:buClr>
                <a:schemeClr val="accent1"/>
              </a:buClr>
              <a:buFont typeface="Arial" pitchFamily="34" charset="0"/>
              <a:buChar char="•"/>
            </a:pPr>
            <a:r>
              <a:rPr lang="en-US" sz="2000" dirty="0" smtClean="0">
                <a:latin typeface="+mn-lt"/>
              </a:rPr>
              <a:t>Any General Revenue reductions contained in Article XII should be shown under Regular-Appropriations as adjustments to the General Revenue amounts using the relevant ABEST appropriation adjustment description, Art. XII, Sec 30, </a:t>
            </a:r>
            <a:r>
              <a:rPr lang="en-US" sz="2000" dirty="0" smtClean="0">
                <a:latin typeface="+mn-lt"/>
              </a:rPr>
              <a:t>GR Reductions.</a:t>
            </a:r>
            <a:endParaRPr lang="en-US" sz="2000" dirty="0" smtClean="0">
              <a:latin typeface="+mn-lt"/>
            </a:endParaRPr>
          </a:p>
          <a:p>
            <a:endParaRPr lang="en-US" sz="2000" dirty="0" smtClean="0">
              <a:latin typeface="+mn-lt"/>
            </a:endParaRPr>
          </a:p>
          <a:p>
            <a:pPr lvl="1">
              <a:buClr>
                <a:schemeClr val="accent1"/>
              </a:buClr>
              <a:buFont typeface="Arial" pitchFamily="34" charset="0"/>
              <a:buChar char="•"/>
            </a:pPr>
            <a:r>
              <a:rPr lang="en-US" sz="2000" dirty="0" smtClean="0">
                <a:latin typeface="+mn-lt"/>
              </a:rPr>
              <a:t>Supplemental Appropriations – Appropriations made to an institution from House Bill 4586 should be grouped under Supplemental Appropriations using the appropriations description, HB 4586, 81st Legislature, Regular Session. </a:t>
            </a:r>
          </a:p>
          <a:p>
            <a:pPr lvl="1">
              <a:buClr>
                <a:schemeClr val="accent1"/>
              </a:buClr>
              <a:buFont typeface="Arial" pitchFamily="34" charset="0"/>
              <a:buChar char="•"/>
            </a:pPr>
            <a:endParaRPr lang="en-US" sz="2400" dirty="0">
              <a:latin typeface="+mn-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2803" y="783771"/>
            <a:ext cx="7739940" cy="5820228"/>
          </a:xfrm>
        </p:spPr>
        <p:txBody>
          <a:bodyPr>
            <a:noAutofit/>
          </a:bodyPr>
          <a:lstStyle/>
          <a:p>
            <a:pPr lvl="0"/>
            <a:r>
              <a:rPr lang="en-US" sz="2400" b="1" dirty="0" smtClean="0"/>
              <a:t>Additional Action: </a:t>
            </a:r>
          </a:p>
          <a:p>
            <a:r>
              <a:rPr lang="en-US" sz="2400" dirty="0" smtClean="0"/>
              <a:t>THECB interim testimony on reporting is scheduled for August 19 </a:t>
            </a:r>
          </a:p>
          <a:p>
            <a:r>
              <a:rPr lang="en-US" sz="2400" dirty="0" smtClean="0"/>
              <a:t>Senate Higher Education ; Charge 6—</a:t>
            </a:r>
          </a:p>
          <a:p>
            <a:r>
              <a:rPr lang="en-US" sz="2400" dirty="0" smtClean="0"/>
              <a:t>Review the structure and operation of the Texas Higher Education Coordinating Board.  Evaluate the board’s data collection systems, including costs to higher education institutions, and make recommendations for improvements.  Include an assessment of higher education reporting requirements and make recommendations to eliminate duplicate requirements and streamline reporting.</a:t>
            </a:r>
          </a:p>
          <a:p>
            <a:r>
              <a:rPr lang="en-US" sz="2400" dirty="0" smtClean="0"/>
              <a:t> </a:t>
            </a:r>
          </a:p>
          <a:p>
            <a:r>
              <a:rPr lang="en-US" sz="2400" dirty="0" smtClean="0"/>
              <a:t>Texas Association of Institutional Research (TAIR) is also working on this with a new Data Committee that is being formed this summer.</a:t>
            </a:r>
          </a:p>
          <a:p>
            <a:endParaRPr lang="en-US" sz="2400" dirty="0" smtClean="0"/>
          </a:p>
          <a:p>
            <a:endParaRPr lang="en-US" sz="2000" dirty="0" smtClean="0">
              <a:solidFill>
                <a:schemeClr val="tx1"/>
              </a:solidFill>
              <a:latin typeface="+mj-lt"/>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40</a:t>
            </a:fld>
            <a:endParaRPr lang="en-US"/>
          </a:p>
        </p:txBody>
      </p:sp>
      <p:sp>
        <p:nvSpPr>
          <p:cNvPr id="6" name="Rectangle 5"/>
          <p:cNvSpPr/>
          <p:nvPr/>
        </p:nvSpPr>
        <p:spPr>
          <a:xfrm>
            <a:off x="1201824" y="179355"/>
            <a:ext cx="7164707" cy="1077218"/>
          </a:xfrm>
          <a:prstGeom prst="rect">
            <a:avLst/>
          </a:prstGeom>
        </p:spPr>
        <p:txBody>
          <a:bodyPr wrap="square">
            <a:spAutoFit/>
          </a:bodyPr>
          <a:lstStyle/>
          <a:p>
            <a:r>
              <a:rPr lang="en-US" sz="3200" dirty="0" smtClean="0">
                <a:effectLst>
                  <a:outerShdw blurRad="38100" dist="38100" dir="2700000" algn="tl">
                    <a:srgbClr val="000000">
                      <a:alpha val="43137"/>
                    </a:srgbClr>
                  </a:outerShdw>
                </a:effectLst>
                <a:latin typeface="Gill Sans MT" pitchFamily="34" charset="0"/>
              </a:rPr>
              <a:t>Status of Report Reduction Effort</a:t>
            </a:r>
          </a:p>
          <a:p>
            <a:r>
              <a:rPr lang="en-US" sz="3200" dirty="0" smtClean="0">
                <a:effectLst>
                  <a:outerShdw blurRad="38100" dist="38100" dir="2700000" algn="tl">
                    <a:srgbClr val="000000">
                      <a:alpha val="43137"/>
                    </a:srgbClr>
                  </a:outerShdw>
                </a:effectLst>
                <a:latin typeface="Gill Sans MT" pitchFamily="34" charset="0"/>
              </a:rPr>
              <a:t> </a:t>
            </a:r>
            <a:endParaRPr lang="en-US" sz="3200" dirty="0">
              <a:effectLst>
                <a:outerShdw blurRad="38100" dist="38100" dir="2700000" algn="tl">
                  <a:srgbClr val="000000">
                    <a:alpha val="43137"/>
                  </a:srgbClr>
                </a:outerShdw>
              </a:effectLst>
              <a:latin typeface="Gill Sans MT"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2803" y="1630970"/>
            <a:ext cx="7580092" cy="4541230"/>
          </a:xfrm>
        </p:spPr>
        <p:txBody>
          <a:bodyPr>
            <a:normAutofit/>
          </a:bodyPr>
          <a:lstStyle/>
          <a:p>
            <a:r>
              <a:rPr lang="en-US" sz="2400" b="1" dirty="0" smtClean="0"/>
              <a:t>In Response to Governor’s Executive Order on Comprehensive Review of Higher Education Costs</a:t>
            </a:r>
            <a:endParaRPr lang="en-US" sz="2400" dirty="0" smtClean="0"/>
          </a:p>
          <a:p>
            <a:endParaRPr lang="en-US" sz="2400" dirty="0" smtClean="0"/>
          </a:p>
          <a:p>
            <a:r>
              <a:rPr lang="en-US" sz="2400" b="1" dirty="0" smtClean="0"/>
              <a:t>(2)  Streamline the Legislative Appropriation (LAR) Process – </a:t>
            </a:r>
          </a:p>
          <a:p>
            <a:r>
              <a:rPr lang="en-US" sz="2000" dirty="0" smtClean="0"/>
              <a:t>The TASSCUBO-Budget committee has discussed recommendations to streamline the LAR process and printed document requirements.  The TASSCUBO-Budget committee would like to coordinate closely with the Legislative Budget Board and the Governor’s Office on these possible efficiencies. </a:t>
            </a:r>
          </a:p>
          <a:p>
            <a:endParaRPr lang="en-US" sz="2400" dirty="0" smtClean="0"/>
          </a:p>
          <a:p>
            <a:endParaRPr lang="en-US" sz="2400" dirty="0" smtClean="0"/>
          </a:p>
          <a:p>
            <a:endParaRPr lang="en-US" sz="2400" dirty="0" smtClean="0">
              <a:solidFill>
                <a:schemeClr val="tx1"/>
              </a:solidFill>
              <a:latin typeface="+mj-lt"/>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41</a:t>
            </a:fld>
            <a:endParaRPr lang="en-US"/>
          </a:p>
        </p:txBody>
      </p:sp>
      <p:sp>
        <p:nvSpPr>
          <p:cNvPr id="6" name="Rectangle 5"/>
          <p:cNvSpPr/>
          <p:nvPr/>
        </p:nvSpPr>
        <p:spPr>
          <a:xfrm>
            <a:off x="1245367" y="164841"/>
            <a:ext cx="7164707" cy="1569660"/>
          </a:xfrm>
          <a:prstGeom prst="rect">
            <a:avLst/>
          </a:prstGeom>
        </p:spPr>
        <p:txBody>
          <a:bodyPr wrap="square">
            <a:spAutoFit/>
          </a:bodyPr>
          <a:lstStyle/>
          <a:p>
            <a:r>
              <a:rPr lang="en-US" sz="3200" dirty="0" smtClean="0">
                <a:effectLst>
                  <a:outerShdw blurRad="38100" dist="38100" dir="2700000" algn="tl">
                    <a:srgbClr val="000000">
                      <a:alpha val="43137"/>
                    </a:srgbClr>
                  </a:outerShdw>
                </a:effectLst>
                <a:latin typeface="Gill Sans MT" pitchFamily="34" charset="0"/>
              </a:rPr>
              <a:t>TASSCUBO Budget Committee Submission to Cost Efficiency Committee</a:t>
            </a:r>
          </a:p>
          <a:p>
            <a:r>
              <a:rPr lang="en-US" sz="3200" dirty="0" smtClean="0">
                <a:effectLst>
                  <a:outerShdw blurRad="38100" dist="38100" dir="2700000" algn="tl">
                    <a:srgbClr val="000000">
                      <a:alpha val="43137"/>
                    </a:srgbClr>
                  </a:outerShdw>
                </a:effectLst>
                <a:latin typeface="Gill Sans MT" pitchFamily="34" charset="0"/>
              </a:rPr>
              <a:t> </a:t>
            </a:r>
            <a:endParaRPr lang="en-US" sz="3200" dirty="0">
              <a:effectLst>
                <a:outerShdw blurRad="38100" dist="38100" dir="2700000" algn="tl">
                  <a:srgbClr val="000000">
                    <a:alpha val="43137"/>
                  </a:srgbClr>
                </a:outerShdw>
              </a:effectLst>
              <a:latin typeface="Gill Sans MT"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9155" y="1378857"/>
            <a:ext cx="7772400" cy="1912065"/>
          </a:xfrm>
        </p:spPr>
        <p:txBody>
          <a:bodyPr>
            <a:normAutofit/>
          </a:bodyPr>
          <a:lstStyle/>
          <a:p>
            <a:pPr marL="514350" lvl="0" indent="-514350"/>
            <a:r>
              <a:rPr lang="en-US" sz="2700" dirty="0" smtClean="0">
                <a:solidFill>
                  <a:schemeClr val="tx1"/>
                </a:solidFill>
              </a:rPr>
              <a:t>	</a:t>
            </a:r>
            <a:endParaRPr lang="en-US" sz="2700" dirty="0" smtClean="0">
              <a:solidFill>
                <a:schemeClr val="tx1"/>
              </a:solidFill>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42</a:t>
            </a:fld>
            <a:endParaRPr lang="en-US"/>
          </a:p>
        </p:txBody>
      </p:sp>
      <p:sp>
        <p:nvSpPr>
          <p:cNvPr id="6" name="TextBox 5"/>
          <p:cNvSpPr txBox="1"/>
          <p:nvPr/>
        </p:nvSpPr>
        <p:spPr>
          <a:xfrm>
            <a:off x="1007979" y="290286"/>
            <a:ext cx="7603957" cy="1323439"/>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latin typeface="+mj-lt"/>
              </a:rPr>
              <a:t>LAR Process Improvements</a:t>
            </a:r>
            <a:br>
              <a:rPr lang="en-US" sz="4000" dirty="0" smtClean="0">
                <a:effectLst>
                  <a:outerShdw blurRad="38100" dist="38100" dir="2700000" algn="tl">
                    <a:srgbClr val="000000">
                      <a:alpha val="43137"/>
                    </a:srgbClr>
                  </a:outerShdw>
                </a:effectLst>
                <a:latin typeface="+mj-lt"/>
              </a:rPr>
            </a:br>
            <a:endParaRPr lang="en-US" sz="4000" dirty="0">
              <a:effectLst>
                <a:outerShdw blurRad="38100" dist="38100" dir="2700000" algn="tl">
                  <a:srgbClr val="000000">
                    <a:alpha val="43137"/>
                  </a:srgbClr>
                </a:outerShdw>
              </a:effectLst>
              <a:latin typeface="+mj-lt"/>
            </a:endParaRPr>
          </a:p>
        </p:txBody>
      </p:sp>
      <p:sp>
        <p:nvSpPr>
          <p:cNvPr id="5" name="Rectangle 4"/>
          <p:cNvSpPr/>
          <p:nvPr/>
        </p:nvSpPr>
        <p:spPr>
          <a:xfrm>
            <a:off x="1335315" y="1770744"/>
            <a:ext cx="7532914" cy="4524315"/>
          </a:xfrm>
          <a:prstGeom prst="rect">
            <a:avLst/>
          </a:prstGeom>
        </p:spPr>
        <p:txBody>
          <a:bodyPr wrap="square">
            <a:spAutoFit/>
          </a:bodyPr>
          <a:lstStyle/>
          <a:p>
            <a:r>
              <a:rPr lang="en-US" sz="2400" dirty="0" smtClean="0">
                <a:latin typeface="+mn-lt"/>
              </a:rPr>
              <a:t>Gordon Thyberg, Director of Budgeting at Texas State University has volunteered to chair a subcommittee to refine the LAR Process Improvement Suggestions developed by the Budget Committee.  </a:t>
            </a:r>
          </a:p>
          <a:p>
            <a:endParaRPr lang="en-US" sz="2400" dirty="0" smtClean="0">
              <a:latin typeface="+mn-lt"/>
            </a:endParaRPr>
          </a:p>
          <a:p>
            <a:r>
              <a:rPr lang="en-US" sz="2400" dirty="0" smtClean="0">
                <a:latin typeface="+mn-lt"/>
              </a:rPr>
              <a:t>Group will Prioritize, Group, and Justify the Top Recommendations.</a:t>
            </a:r>
          </a:p>
          <a:p>
            <a:endParaRPr lang="en-US" sz="2400" dirty="0" smtClean="0">
              <a:latin typeface="+mn-lt"/>
            </a:endParaRPr>
          </a:p>
          <a:p>
            <a:r>
              <a:rPr lang="en-US" sz="2400" dirty="0" smtClean="0">
                <a:latin typeface="+mn-lt"/>
              </a:rPr>
              <a:t>Additional Volunteers?</a:t>
            </a:r>
          </a:p>
          <a:p>
            <a:endParaRPr lang="en-US" sz="2400" dirty="0" smtClean="0">
              <a:latin typeface="+mn-lt"/>
            </a:endParaRPr>
          </a:p>
          <a:p>
            <a:endParaRPr lang="en-US" sz="2400" dirty="0" smtClean="0">
              <a:latin typeface="+mn-lt"/>
            </a:endParaRPr>
          </a:p>
          <a:p>
            <a:endParaRPr lang="en-US" sz="2400" dirty="0">
              <a:latin typeface="+mn-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9312" y="1484026"/>
            <a:ext cx="7674964" cy="3417758"/>
          </a:xfrm>
        </p:spPr>
        <p:txBody>
          <a:bodyPr>
            <a:normAutofit/>
          </a:bodyPr>
          <a:lstStyle/>
          <a:p>
            <a:pPr marL="514350" indent="-514350"/>
            <a:r>
              <a:rPr lang="en-US" sz="2800" dirty="0" smtClean="0">
                <a:latin typeface="Gill Sans MT" pitchFamily="34" charset="0"/>
              </a:rPr>
              <a:t>	</a:t>
            </a:r>
            <a:r>
              <a:rPr lang="en-US" sz="2800" dirty="0" smtClean="0">
                <a:solidFill>
                  <a:schemeClr val="tx1"/>
                </a:solidFill>
                <a:effectLst/>
                <a:latin typeface="Gill Sans MT" pitchFamily="34" charset="0"/>
              </a:rPr>
              <a:t/>
            </a:r>
            <a:br>
              <a:rPr lang="en-US" sz="2800" dirty="0" smtClean="0">
                <a:solidFill>
                  <a:schemeClr val="tx1"/>
                </a:solidFill>
                <a:effectLst/>
                <a:latin typeface="Gill Sans MT" pitchFamily="34" charset="0"/>
              </a:rPr>
            </a:br>
            <a:endParaRPr lang="en-US" sz="2800" dirty="0" smtClean="0">
              <a:solidFill>
                <a:schemeClr val="tx1"/>
              </a:solidFill>
              <a:effectLst/>
              <a:latin typeface="Gill Sans MT" pitchFamily="34" charset="0"/>
            </a:endParaRPr>
          </a:p>
        </p:txBody>
      </p:sp>
      <p:sp>
        <p:nvSpPr>
          <p:cNvPr id="4" name="Slide Number Placeholder 3"/>
          <p:cNvSpPr>
            <a:spLocks noGrp="1"/>
          </p:cNvSpPr>
          <p:nvPr>
            <p:ph type="sldNum" sz="quarter" idx="12"/>
          </p:nvPr>
        </p:nvSpPr>
        <p:spPr/>
        <p:txBody>
          <a:bodyPr/>
          <a:lstStyle/>
          <a:p>
            <a:fld id="{A6605197-46A8-4445-8700-00EAE2A46A6F}" type="slidenum">
              <a:rPr lang="en-US" smtClean="0"/>
              <a:pPr/>
              <a:t>43</a:t>
            </a:fld>
            <a:endParaRPr lang="en-US"/>
          </a:p>
        </p:txBody>
      </p:sp>
      <p:sp>
        <p:nvSpPr>
          <p:cNvPr id="5" name="Rectangle 4"/>
          <p:cNvSpPr/>
          <p:nvPr/>
        </p:nvSpPr>
        <p:spPr>
          <a:xfrm>
            <a:off x="649509" y="2476679"/>
            <a:ext cx="7060367" cy="1200329"/>
          </a:xfrm>
          <a:prstGeom prst="rect">
            <a:avLst/>
          </a:prstGeom>
        </p:spPr>
        <p:txBody>
          <a:bodyPr wrap="square">
            <a:spAutoFit/>
          </a:bodyPr>
          <a:lstStyle/>
          <a:p>
            <a:r>
              <a:rPr lang="en-US" sz="3600" dirty="0" smtClean="0">
                <a:effectLst>
                  <a:outerShdw blurRad="38100" dist="38100" dir="2700000" algn="tl">
                    <a:srgbClr val="000000">
                      <a:alpha val="43137"/>
                    </a:srgbClr>
                  </a:outerShdw>
                </a:effectLst>
                <a:latin typeface="+mj-lt"/>
              </a:rPr>
              <a:t>Open Discussion</a:t>
            </a:r>
          </a:p>
          <a:p>
            <a:endParaRPr lang="en-US" sz="3600" dirty="0" smtClean="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208" y="274638"/>
            <a:ext cx="7498080" cy="1143000"/>
          </a:xfrm>
        </p:spPr>
        <p:txBody>
          <a:bodyPr>
            <a:normAutofit fontScale="90000"/>
          </a:bodyPr>
          <a:lstStyle/>
          <a:p>
            <a:r>
              <a:rPr lang="en-US" dirty="0" smtClean="0"/>
              <a:t>TASSCUBO Budget Committee</a:t>
            </a:r>
            <a:br>
              <a:rPr lang="en-US" dirty="0" smtClean="0"/>
            </a:br>
            <a:r>
              <a:rPr lang="en-US" dirty="0" smtClean="0"/>
              <a:t>Contact Information		</a:t>
            </a:r>
            <a:endParaRPr lang="en-US" dirty="0"/>
          </a:p>
        </p:txBody>
      </p:sp>
      <p:sp>
        <p:nvSpPr>
          <p:cNvPr id="3" name="Content Placeholder 2"/>
          <p:cNvSpPr>
            <a:spLocks noGrp="1"/>
          </p:cNvSpPr>
          <p:nvPr>
            <p:ph idx="1"/>
          </p:nvPr>
        </p:nvSpPr>
        <p:spPr>
          <a:xfrm>
            <a:off x="1154650" y="1955800"/>
            <a:ext cx="7706467" cy="3124200"/>
          </a:xfrm>
        </p:spPr>
        <p:txBody>
          <a:bodyPr>
            <a:normAutofit/>
          </a:bodyPr>
          <a:lstStyle/>
          <a:p>
            <a:pPr>
              <a:buNone/>
            </a:pPr>
            <a:r>
              <a:rPr lang="en-US" dirty="0" smtClean="0"/>
              <a:t>Mary Knight, Chair</a:t>
            </a:r>
          </a:p>
          <a:p>
            <a:pPr>
              <a:buNone/>
            </a:pPr>
            <a:r>
              <a:rPr lang="en-US" dirty="0" smtClean="0"/>
              <a:t>UT-Austin</a:t>
            </a:r>
          </a:p>
          <a:p>
            <a:pPr>
              <a:buNone/>
            </a:pPr>
            <a:r>
              <a:rPr lang="en-US" dirty="0" smtClean="0"/>
              <a:t>Budget Office</a:t>
            </a:r>
          </a:p>
          <a:p>
            <a:pPr>
              <a:buNone/>
            </a:pPr>
            <a:r>
              <a:rPr lang="en-US" dirty="0" smtClean="0"/>
              <a:t>512-471-3727</a:t>
            </a:r>
          </a:p>
          <a:p>
            <a:pPr>
              <a:buNone/>
            </a:pPr>
            <a:r>
              <a:rPr lang="en-US" dirty="0" smtClean="0"/>
              <a:t>bd.knightme@austin.utexas.edu</a:t>
            </a:r>
          </a:p>
          <a:p>
            <a:pPr>
              <a:buNone/>
            </a:pPr>
            <a:endParaRPr lang="en-US" dirty="0" smtClean="0"/>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8C118C92-CEED-41ED-9CC9-3636C6F3B7F6}" type="slidenum">
              <a:rPr lang="en-US" smtClean="0"/>
              <a:pPr/>
              <a:t>44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5</a:t>
            </a:fld>
            <a:endParaRPr lang="en-US"/>
          </a:p>
        </p:txBody>
      </p:sp>
      <p:sp>
        <p:nvSpPr>
          <p:cNvPr id="6" name="Rectangle 5"/>
          <p:cNvSpPr/>
          <p:nvPr/>
        </p:nvSpPr>
        <p:spPr>
          <a:xfrm>
            <a:off x="1008169" y="1088888"/>
            <a:ext cx="7724273" cy="5632311"/>
          </a:xfrm>
          <a:prstGeom prst="rect">
            <a:avLst/>
          </a:prstGeom>
        </p:spPr>
        <p:txBody>
          <a:bodyPr wrap="square">
            <a:spAutoFit/>
          </a:bodyPr>
          <a:lstStyle/>
          <a:p>
            <a:r>
              <a:rPr lang="en-US" sz="2000" b="1" dirty="0" smtClean="0">
                <a:latin typeface="+mn-lt"/>
              </a:rPr>
              <a:t>Part 3.A. Strategy Requests </a:t>
            </a:r>
          </a:p>
          <a:p>
            <a:r>
              <a:rPr lang="en-US" sz="2000" b="1" dirty="0" smtClean="0">
                <a:latin typeface="+mn-lt"/>
              </a:rPr>
              <a:t>Part 3.B. Rider Revisions and Additions Requests</a:t>
            </a:r>
          </a:p>
          <a:p>
            <a:pPr>
              <a:buClr>
                <a:schemeClr val="accent1"/>
              </a:buClr>
            </a:pPr>
            <a:r>
              <a:rPr lang="en-US" sz="2000" b="1" dirty="0" smtClean="0">
                <a:latin typeface="+mn-lt"/>
              </a:rPr>
              <a:t>Part 3.C. Rider Appropriations and Unexpended Balances Requests</a:t>
            </a:r>
          </a:p>
          <a:p>
            <a:pPr>
              <a:buClr>
                <a:schemeClr val="accent1"/>
              </a:buClr>
            </a:pPr>
            <a:r>
              <a:rPr lang="en-US" sz="2000" b="1" dirty="0" smtClean="0">
                <a:latin typeface="+mn-lt"/>
              </a:rPr>
              <a:t>Part 4 Requests for Exceptional Items – 4.A. through 4.C.</a:t>
            </a:r>
          </a:p>
          <a:p>
            <a:pPr>
              <a:buClr>
                <a:schemeClr val="accent1"/>
              </a:buClr>
            </a:pPr>
            <a:r>
              <a:rPr lang="en-US" sz="2000" b="1" dirty="0" smtClean="0">
                <a:latin typeface="+mn-lt"/>
              </a:rPr>
              <a:t>Part 6. A. Historically Underutilized Business (HUB) Supporting Schedule</a:t>
            </a:r>
          </a:p>
          <a:p>
            <a:pPr>
              <a:buClr>
                <a:schemeClr val="accent1"/>
              </a:buClr>
            </a:pPr>
            <a:r>
              <a:rPr lang="en-US" sz="2000" b="1" dirty="0" smtClean="0">
                <a:latin typeface="+mn-lt"/>
              </a:rPr>
              <a:t>Part 6.F. Advisory Committee Supporting Schedule</a:t>
            </a:r>
          </a:p>
          <a:p>
            <a:pPr>
              <a:buClr>
                <a:schemeClr val="accent1"/>
              </a:buClr>
            </a:pPr>
            <a:r>
              <a:rPr lang="en-US" sz="2000" b="1" dirty="0" smtClean="0">
                <a:latin typeface="+mn-lt"/>
              </a:rPr>
              <a:t>Part 6.G. Homeland Security Funding Schedule</a:t>
            </a:r>
            <a:endParaRPr lang="en-US" sz="2000" dirty="0" smtClean="0">
              <a:latin typeface="+mn-lt"/>
            </a:endParaRPr>
          </a:p>
          <a:p>
            <a:pPr lvl="1">
              <a:buClr>
                <a:schemeClr val="accent1"/>
              </a:buClr>
              <a:buFont typeface="Arial" pitchFamily="34" charset="0"/>
              <a:buChar char="•"/>
            </a:pPr>
            <a:r>
              <a:rPr lang="en-US" sz="2000" dirty="0" smtClean="0">
                <a:latin typeface="+mn-lt"/>
              </a:rPr>
              <a:t>No significant changes were made to the above</a:t>
            </a:r>
          </a:p>
          <a:p>
            <a:pPr lvl="1">
              <a:buClr>
                <a:schemeClr val="accent1"/>
              </a:buClr>
            </a:pPr>
            <a:endParaRPr lang="en-US" sz="2000" dirty="0" smtClean="0">
              <a:latin typeface="+mn-lt"/>
            </a:endParaRPr>
          </a:p>
          <a:p>
            <a:pPr lvl="1">
              <a:buClr>
                <a:schemeClr val="accent1"/>
              </a:buClr>
            </a:pPr>
            <a:endParaRPr lang="en-US" sz="2000" dirty="0" smtClean="0">
              <a:latin typeface="+mn-lt"/>
            </a:endParaRPr>
          </a:p>
          <a:p>
            <a:r>
              <a:rPr lang="en-US" sz="2000" b="1" dirty="0" smtClean="0">
                <a:latin typeface="+mn-lt"/>
              </a:rPr>
              <a:t>Part 6. B. Current Biennium One-time Expenditure Schedule </a:t>
            </a:r>
            <a:endParaRPr lang="en-US" sz="2000" dirty="0" smtClean="0"/>
          </a:p>
          <a:p>
            <a:pPr>
              <a:buClr>
                <a:schemeClr val="accent1"/>
              </a:buClr>
              <a:buFont typeface="Arial" pitchFamily="34" charset="0"/>
              <a:buChar char="•"/>
            </a:pPr>
            <a:r>
              <a:rPr lang="en-US" sz="2000" dirty="0" smtClean="0">
                <a:latin typeface="+mn-lt"/>
              </a:rPr>
              <a:t>No significant changes were made to this form. </a:t>
            </a:r>
          </a:p>
          <a:p>
            <a:pPr>
              <a:buClr>
                <a:schemeClr val="accent1"/>
              </a:buClr>
              <a:buFont typeface="Arial" pitchFamily="34" charset="0"/>
              <a:buChar char="•"/>
            </a:pPr>
            <a:r>
              <a:rPr lang="en-US" sz="2000" dirty="0" smtClean="0">
                <a:latin typeface="+mn-lt"/>
              </a:rPr>
              <a:t>Do not include items appropriated in Article XII, Section 25 on this 	form. </a:t>
            </a:r>
          </a:p>
          <a:p>
            <a:pPr>
              <a:buClr>
                <a:schemeClr val="accent1"/>
              </a:buClr>
            </a:pPr>
            <a:endParaRPr lang="en-US" sz="2000" b="1" dirty="0" smtClean="0">
              <a:latin typeface="+mn-lt"/>
            </a:endParaRPr>
          </a:p>
          <a:p>
            <a:pPr>
              <a:buClr>
                <a:schemeClr val="accent1"/>
              </a:buClr>
            </a:pPr>
            <a:r>
              <a:rPr lang="en-US" sz="2000" b="1" dirty="0" smtClean="0">
                <a:latin typeface="+mn-lt"/>
              </a:rPr>
              <a:t> </a:t>
            </a:r>
            <a:endParaRPr lang="en-US" sz="2000" dirty="0" smtClean="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6</a:t>
            </a:fld>
            <a:endParaRPr lang="en-US"/>
          </a:p>
        </p:txBody>
      </p:sp>
      <p:sp>
        <p:nvSpPr>
          <p:cNvPr id="6" name="Rectangle 5"/>
          <p:cNvSpPr/>
          <p:nvPr/>
        </p:nvSpPr>
        <p:spPr>
          <a:xfrm>
            <a:off x="993654" y="1596888"/>
            <a:ext cx="7724273" cy="2616101"/>
          </a:xfrm>
          <a:prstGeom prst="rect">
            <a:avLst/>
          </a:prstGeom>
        </p:spPr>
        <p:txBody>
          <a:bodyPr wrap="square">
            <a:spAutoFit/>
          </a:bodyPr>
          <a:lstStyle/>
          <a:p>
            <a:r>
              <a:rPr lang="en-US" sz="2400" b="1" dirty="0" smtClean="0">
                <a:latin typeface="+mn-lt"/>
              </a:rPr>
              <a:t>Part 6.H. Estimated Total of All Funds Outside the General Appropriations Act Bill Pattern Schedule </a:t>
            </a:r>
          </a:p>
          <a:p>
            <a:endParaRPr lang="en-US" sz="2400" dirty="0" smtClean="0">
              <a:latin typeface="+mn-lt"/>
            </a:endParaRPr>
          </a:p>
          <a:p>
            <a:pPr>
              <a:buClr>
                <a:schemeClr val="accent1"/>
              </a:buClr>
              <a:buFont typeface="Arial" pitchFamily="34" charset="0"/>
              <a:buChar char="•"/>
            </a:pPr>
            <a:r>
              <a:rPr lang="en-US" sz="2400" dirty="0" smtClean="0">
                <a:latin typeface="+mn-lt"/>
              </a:rPr>
              <a:t>No significant changes were made to this form, however, institutions will be required to submit a different schedule than the one shown in the LAR instructions. </a:t>
            </a:r>
          </a:p>
          <a:p>
            <a:endParaRPr lang="en-US" sz="2000" dirty="0" smtClean="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7</a:t>
            </a:fld>
            <a:endParaRPr lang="en-US"/>
          </a:p>
        </p:txBody>
      </p:sp>
      <p:sp>
        <p:nvSpPr>
          <p:cNvPr id="6" name="Rectangle 5"/>
          <p:cNvSpPr/>
          <p:nvPr/>
        </p:nvSpPr>
        <p:spPr>
          <a:xfrm>
            <a:off x="1022684" y="1538831"/>
            <a:ext cx="7724273" cy="4708981"/>
          </a:xfrm>
          <a:prstGeom prst="rect">
            <a:avLst/>
          </a:prstGeom>
        </p:spPr>
        <p:txBody>
          <a:bodyPr wrap="square">
            <a:spAutoFit/>
          </a:bodyPr>
          <a:lstStyle/>
          <a:p>
            <a:pPr>
              <a:lnSpc>
                <a:spcPts val="2400"/>
              </a:lnSpc>
            </a:pPr>
            <a:r>
              <a:rPr lang="en-US" sz="2400" b="1" dirty="0" smtClean="0">
                <a:latin typeface="+mn-lt"/>
              </a:rPr>
              <a:t>Part 6.I. 10 Percent Biennial Base Reduction Options Schedule </a:t>
            </a:r>
          </a:p>
          <a:p>
            <a:pPr>
              <a:lnSpc>
                <a:spcPts val="2400"/>
              </a:lnSpc>
              <a:buClr>
                <a:schemeClr val="accent1"/>
              </a:buClr>
              <a:buFont typeface="Arial" pitchFamily="34" charset="0"/>
              <a:buChar char="•"/>
            </a:pPr>
            <a:endParaRPr lang="en-US" sz="2400" dirty="0" smtClean="0">
              <a:latin typeface="+mn-lt"/>
            </a:endParaRPr>
          </a:p>
          <a:p>
            <a:pPr>
              <a:lnSpc>
                <a:spcPts val="2400"/>
              </a:lnSpc>
              <a:buClr>
                <a:schemeClr val="accent1"/>
              </a:buClr>
              <a:buFont typeface="Arial" pitchFamily="34" charset="0"/>
              <a:buChar char="•"/>
            </a:pPr>
            <a:r>
              <a:rPr lang="en-US" sz="2400" dirty="0" smtClean="0">
                <a:latin typeface="+mn-lt"/>
              </a:rPr>
              <a:t>This schedule, formerly a spreadsheet submission outside of ABEST, is now an ABEST entry screen. </a:t>
            </a:r>
          </a:p>
          <a:p>
            <a:pPr>
              <a:lnSpc>
                <a:spcPts val="2400"/>
              </a:lnSpc>
              <a:buClr>
                <a:schemeClr val="accent1"/>
              </a:buClr>
              <a:buFont typeface="Arial" pitchFamily="34" charset="0"/>
              <a:buChar char="•"/>
            </a:pPr>
            <a:endParaRPr lang="en-US" sz="2400" dirty="0" smtClean="0">
              <a:latin typeface="+mn-lt"/>
            </a:endParaRPr>
          </a:p>
          <a:p>
            <a:pPr>
              <a:lnSpc>
                <a:spcPts val="2400"/>
              </a:lnSpc>
              <a:buClr>
                <a:schemeClr val="accent1"/>
              </a:buClr>
              <a:buFont typeface="Arial" pitchFamily="34" charset="0"/>
              <a:buChar char="•"/>
            </a:pPr>
            <a:r>
              <a:rPr lang="en-US" sz="2400" dirty="0" smtClean="0">
                <a:latin typeface="+mn-lt"/>
              </a:rPr>
              <a:t>LBB analysts will calculate the 10% reduction, “target amount” and provide the information to each institution. The “target amount” provided by the LBB will only apply to an institution’s non-formula general revenue base.  However, the Legislature is expected to apply the 10 percent reduction to the total general revenue base, including formula funding. </a:t>
            </a:r>
          </a:p>
          <a:p>
            <a:pPr>
              <a:lnSpc>
                <a:spcPts val="2400"/>
              </a:lnSpc>
              <a:buClr>
                <a:schemeClr val="accent1"/>
              </a:buClr>
              <a:buFont typeface="Arial" pitchFamily="34" charset="0"/>
              <a:buChar char="•"/>
            </a:pPr>
            <a:endParaRPr lang="en-US" sz="2400" dirty="0" smtClean="0">
              <a:latin typeface="+mn-lt"/>
            </a:endParaRPr>
          </a:p>
          <a:p>
            <a:pPr>
              <a:lnSpc>
                <a:spcPts val="2400"/>
              </a:lnSpc>
              <a:buClr>
                <a:schemeClr val="accent1"/>
              </a:buClr>
              <a:buFont typeface="Arial" pitchFamily="34" charset="0"/>
              <a:buChar char="•"/>
            </a:pPr>
            <a:r>
              <a:rPr lang="en-US" sz="2400" dirty="0" smtClean="0">
                <a:latin typeface="+mn-lt"/>
              </a:rPr>
              <a:t>Institutions must submit reduction options in increments of five percent and the options must be listed in priority order.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8</a:t>
            </a:fld>
            <a:endParaRPr lang="en-US"/>
          </a:p>
        </p:txBody>
      </p:sp>
      <p:sp>
        <p:nvSpPr>
          <p:cNvPr id="6" name="Rectangle 5"/>
          <p:cNvSpPr/>
          <p:nvPr/>
        </p:nvSpPr>
        <p:spPr>
          <a:xfrm>
            <a:off x="1008169" y="1248546"/>
            <a:ext cx="7724273" cy="5139869"/>
          </a:xfrm>
          <a:prstGeom prst="rect">
            <a:avLst/>
          </a:prstGeom>
        </p:spPr>
        <p:txBody>
          <a:bodyPr wrap="square">
            <a:spAutoFit/>
          </a:bodyPr>
          <a:lstStyle/>
          <a:p>
            <a:r>
              <a:rPr lang="en-US" sz="2400" b="1" dirty="0" smtClean="0">
                <a:latin typeface="+mn-lt"/>
              </a:rPr>
              <a:t>Part 6.J. Budgetary Impacts Related to Federal Health Care </a:t>
            </a:r>
            <a:r>
              <a:rPr lang="en-US" sz="2400" b="1" dirty="0" smtClean="0">
                <a:latin typeface="+mn-lt"/>
              </a:rPr>
              <a:t>Reform **NEW**</a:t>
            </a:r>
            <a:endParaRPr lang="en-US" sz="2400" b="1" dirty="0" smtClean="0">
              <a:latin typeface="+mn-lt"/>
            </a:endParaRPr>
          </a:p>
          <a:p>
            <a:pPr>
              <a:lnSpc>
                <a:spcPts val="2400"/>
              </a:lnSpc>
            </a:pPr>
            <a:r>
              <a:rPr lang="en-US" sz="2400" b="1" dirty="0" smtClean="0">
                <a:latin typeface="+mn-lt"/>
              </a:rPr>
              <a:t> </a:t>
            </a:r>
            <a:endParaRPr lang="en-US" sz="2400" dirty="0" smtClean="0">
              <a:latin typeface="+mn-lt"/>
            </a:endParaRPr>
          </a:p>
          <a:p>
            <a:pPr>
              <a:lnSpc>
                <a:spcPts val="2400"/>
              </a:lnSpc>
              <a:buClr>
                <a:schemeClr val="accent1"/>
              </a:buClr>
              <a:buFont typeface="Arial" pitchFamily="34" charset="0"/>
              <a:buChar char="•"/>
            </a:pPr>
            <a:r>
              <a:rPr lang="en-US" sz="2400" dirty="0" smtClean="0">
                <a:latin typeface="+mn-lt"/>
              </a:rPr>
              <a:t>This is a new schedule requiring institutions affected by the federal legislation on health care reform identifying any costs, savings, and/or federal funds the agency has incurred or expects to incur in as a result of the federal health care reform. </a:t>
            </a:r>
          </a:p>
          <a:p>
            <a:pPr>
              <a:lnSpc>
                <a:spcPts val="2400"/>
              </a:lnSpc>
              <a:buClr>
                <a:schemeClr val="accent1"/>
              </a:buClr>
            </a:pPr>
            <a:endParaRPr lang="en-US" dirty="0" smtClean="0">
              <a:latin typeface="+mn-lt"/>
            </a:endParaRPr>
          </a:p>
          <a:p>
            <a:pPr>
              <a:lnSpc>
                <a:spcPts val="2400"/>
              </a:lnSpc>
              <a:buClr>
                <a:schemeClr val="accent1"/>
              </a:buClr>
              <a:buFont typeface="Arial" pitchFamily="34" charset="0"/>
              <a:buChar char="•"/>
            </a:pPr>
            <a:r>
              <a:rPr lang="en-US" sz="2400" dirty="0" smtClean="0">
                <a:latin typeface="+mn-lt"/>
              </a:rPr>
              <a:t>It is anticipated health-related institutions will be required to provide additional information on this schedule. </a:t>
            </a:r>
          </a:p>
          <a:p>
            <a:pPr>
              <a:lnSpc>
                <a:spcPts val="2400"/>
              </a:lnSpc>
              <a:buClr>
                <a:schemeClr val="accent1"/>
              </a:buClr>
            </a:pPr>
            <a:endParaRPr lang="en-US" dirty="0" smtClean="0">
              <a:latin typeface="+mn-lt"/>
            </a:endParaRPr>
          </a:p>
          <a:p>
            <a:pPr>
              <a:lnSpc>
                <a:spcPts val="2400"/>
              </a:lnSpc>
              <a:buClr>
                <a:schemeClr val="accent1"/>
              </a:buClr>
              <a:buFont typeface="Arial" pitchFamily="34" charset="0"/>
              <a:buChar char="•"/>
            </a:pPr>
            <a:r>
              <a:rPr lang="en-US" sz="2400" dirty="0" smtClean="0">
                <a:latin typeface="+mn-lt"/>
              </a:rPr>
              <a:t>It is not anticipated that general-academic institutions will be required to provide additional information for UT System, since the employee benefits and health care will be handled by the UT System.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929" y="0"/>
            <a:ext cx="7772400" cy="957943"/>
          </a:xfrm>
        </p:spPr>
        <p:txBody>
          <a:bodyPr>
            <a:normAutofit/>
          </a:bodyPr>
          <a:lstStyle/>
          <a:p>
            <a:pPr marL="514350" lvl="0" indent="-514350"/>
            <a:r>
              <a:rPr lang="en-US" sz="2400" dirty="0" smtClean="0">
                <a:solidFill>
                  <a:schemeClr val="tx1"/>
                </a:solidFill>
                <a:latin typeface="Gill Sans MT" pitchFamily="34" charset="0"/>
              </a:rPr>
              <a:t>LAR - Highlights of Supplemental Instructions from UT System Budget Office</a:t>
            </a:r>
          </a:p>
        </p:txBody>
      </p:sp>
      <p:sp>
        <p:nvSpPr>
          <p:cNvPr id="4" name="Slide Number Placeholder 3"/>
          <p:cNvSpPr>
            <a:spLocks noGrp="1"/>
          </p:cNvSpPr>
          <p:nvPr>
            <p:ph type="sldNum" sz="quarter" idx="12"/>
          </p:nvPr>
        </p:nvSpPr>
        <p:spPr/>
        <p:txBody>
          <a:bodyPr/>
          <a:lstStyle/>
          <a:p>
            <a:fld id="{A6605197-46A8-4445-8700-00EAE2A46A6F}" type="slidenum">
              <a:rPr lang="en-US" smtClean="0"/>
              <a:pPr/>
              <a:t>9</a:t>
            </a:fld>
            <a:endParaRPr lang="en-US"/>
          </a:p>
        </p:txBody>
      </p:sp>
      <p:sp>
        <p:nvSpPr>
          <p:cNvPr id="6" name="Rectangle 5"/>
          <p:cNvSpPr/>
          <p:nvPr/>
        </p:nvSpPr>
        <p:spPr>
          <a:xfrm>
            <a:off x="1008169" y="1393688"/>
            <a:ext cx="7724273" cy="4062651"/>
          </a:xfrm>
          <a:prstGeom prst="rect">
            <a:avLst/>
          </a:prstGeom>
        </p:spPr>
        <p:txBody>
          <a:bodyPr wrap="square">
            <a:spAutoFit/>
          </a:bodyPr>
          <a:lstStyle/>
          <a:p>
            <a:r>
              <a:rPr lang="en-US" sz="2400" b="1" dirty="0" smtClean="0">
                <a:latin typeface="+mn-lt"/>
              </a:rPr>
              <a:t>Schedule 1A Other Educational and General Income </a:t>
            </a:r>
          </a:p>
          <a:p>
            <a:pPr>
              <a:buClr>
                <a:schemeClr val="accent1"/>
              </a:buClr>
              <a:buFont typeface="Arial" pitchFamily="34" charset="0"/>
              <a:buChar char="•"/>
            </a:pPr>
            <a:endParaRPr lang="en-US" sz="2400" dirty="0" smtClean="0">
              <a:latin typeface="+mn-lt"/>
            </a:endParaRPr>
          </a:p>
          <a:p>
            <a:pPr>
              <a:buClr>
                <a:schemeClr val="accent1"/>
              </a:buClr>
              <a:buFont typeface="Arial" pitchFamily="34" charset="0"/>
              <a:buChar char="•"/>
            </a:pPr>
            <a:r>
              <a:rPr lang="en-US" sz="2400" dirty="0" smtClean="0">
                <a:latin typeface="+mn-lt"/>
              </a:rPr>
              <a:t>No significant changes were made to this form, however, 	institutions will now report Indirect Cost Recovery 	amounts as an informational item on Schedule 2. </a:t>
            </a:r>
          </a:p>
          <a:p>
            <a:pPr>
              <a:buClr>
                <a:schemeClr val="accent1"/>
              </a:buClr>
            </a:pPr>
            <a:endParaRPr lang="en-US" sz="2400" b="1" dirty="0" smtClean="0"/>
          </a:p>
          <a:p>
            <a:pPr>
              <a:buClr>
                <a:schemeClr val="accent1"/>
              </a:buClr>
            </a:pPr>
            <a:r>
              <a:rPr lang="en-US" sz="2400" b="1" dirty="0" smtClean="0">
                <a:latin typeface="+mn-lt"/>
              </a:rPr>
              <a:t>Schedule 1B Health Related Institutions Patient Income</a:t>
            </a:r>
            <a:endParaRPr lang="en-US" sz="2400" dirty="0" smtClean="0">
              <a:latin typeface="+mn-lt"/>
            </a:endParaRPr>
          </a:p>
          <a:p>
            <a:endParaRPr lang="en-US" dirty="0" smtClean="0"/>
          </a:p>
          <a:p>
            <a:pPr>
              <a:buClr>
                <a:schemeClr val="accent1"/>
              </a:buClr>
              <a:buFont typeface="Arial" pitchFamily="34" charset="0"/>
              <a:buChar char="•"/>
            </a:pPr>
            <a:r>
              <a:rPr lang="en-US" sz="2400" dirty="0" smtClean="0">
                <a:latin typeface="+mn-lt"/>
              </a:rPr>
              <a:t>No significant changes were made to this form. </a:t>
            </a:r>
          </a:p>
          <a:p>
            <a:pPr lvl="1">
              <a:buClr>
                <a:schemeClr val="accent1"/>
              </a:buClr>
            </a:pPr>
            <a:endParaRPr lang="en-US" sz="2400" dirty="0">
              <a:latin typeface="+mn-lt"/>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4602</TotalTime>
  <Words>2496</Words>
  <Application>Microsoft Office PowerPoint</Application>
  <PresentationFormat>On-screen Show (4:3)</PresentationFormat>
  <Paragraphs>396</Paragraphs>
  <Slides>44</Slides>
  <Notes>3</Notes>
  <HiddenSlides>0</HiddenSlides>
  <MMClips>0</MMClips>
  <ScaleCrop>false</ScaleCrop>
  <HeadingPairs>
    <vt:vector size="4" baseType="variant">
      <vt:variant>
        <vt:lpstr>Theme</vt:lpstr>
      </vt:variant>
      <vt:variant>
        <vt:i4>2</vt:i4>
      </vt:variant>
      <vt:variant>
        <vt:lpstr>Slide Titles</vt:lpstr>
      </vt:variant>
      <vt:variant>
        <vt:i4>44</vt:i4>
      </vt:variant>
    </vt:vector>
  </HeadingPairs>
  <TitlesOfParts>
    <vt:vector size="46" baseType="lpstr">
      <vt:lpstr>Default Design</vt:lpstr>
      <vt:lpstr>Solstice</vt:lpstr>
      <vt:lpstr> TASSCUBO BUDGET COMMITTEE  Summer Meeting The Woodlands June 28, 2010</vt:lpstr>
      <vt:lpstr>AGENDA</vt:lpstr>
      <vt:lpstr>Legislative Appropriation Request (LAR)- Highlights of Supplemental Instructions from UT System Budget Office  </vt:lpstr>
      <vt:lpstr>LAR - Highlights of Supplemental Instructions from UT System Budget Office</vt:lpstr>
      <vt:lpstr>LAR - Highlights of Supplemental Instructions from UT System Budget Office</vt:lpstr>
      <vt:lpstr>LAR - Highlights of Supplemental Instructions from UT System Budget Office</vt:lpstr>
      <vt:lpstr>LAR - Highlights of Supplemental Instructions from UT System Budget Office</vt:lpstr>
      <vt:lpstr>LAR - Highlights of Supplemental Instructions from UT System Budget Office</vt:lpstr>
      <vt:lpstr>LAR - Highlights of Supplemental Instructions from UT System Budget Office</vt:lpstr>
      <vt:lpstr>LAR - Highlights of Supplemental Instructions from UT System Budget Office</vt:lpstr>
      <vt:lpstr>LAR - Highlights of Supplemental Instructions from UT System Budget Office</vt:lpstr>
      <vt:lpstr>LAR - Highlights of Supplemental Instructions from UT System Budget Office</vt:lpstr>
      <vt:lpstr>LAR - Highlights of Supplemental Instructions from UT System Budget Office</vt:lpstr>
      <vt:lpstr>2010-2011 5% and 2012-2013 10% Budget Reduction Plans   </vt:lpstr>
      <vt:lpstr>5% General Revenue Reduction Plans</vt:lpstr>
      <vt:lpstr>10% General Revenue Reduction Plans</vt:lpstr>
      <vt:lpstr>5% and 10% Reduction Plan Possibilities</vt:lpstr>
      <vt:lpstr>Common Legislative Issues and Concerns for Upcoming Session </vt:lpstr>
      <vt:lpstr>Legislative Issues – Lab Fees</vt:lpstr>
      <vt:lpstr>Legislative Issues – Lab Fees</vt:lpstr>
      <vt:lpstr>Legislative Issues – Lab Fees</vt:lpstr>
      <vt:lpstr>Legislative Issues – Lab Fees</vt:lpstr>
      <vt:lpstr>Legislative Issues</vt:lpstr>
      <vt:lpstr>ARRA Fund Reporting</vt:lpstr>
      <vt:lpstr>ARRA Reporting Review</vt:lpstr>
      <vt:lpstr>Construction Funded with American Recovery and Reinvestment Act of 2009 (ARRA) General Provisions (Title XVI)</vt:lpstr>
      <vt:lpstr>Reporting for ARRA Construction Projects </vt:lpstr>
      <vt:lpstr>Reporting for ARRA Construction Projects </vt:lpstr>
      <vt:lpstr>ARRA Construction Projects – Buy American Provision (Section 1605)</vt:lpstr>
      <vt:lpstr>ARRA Websites</vt:lpstr>
      <vt:lpstr>Contact Information for ARRA presenters at February TASSCUBO meeting. </vt:lpstr>
      <vt:lpstr>Tuition and Fee Increases for Fall 2010 and Fall 2011    </vt:lpstr>
      <vt:lpstr>House Concurrent Resolution – H.C.R. No. 288 – Representative Branch</vt:lpstr>
      <vt:lpstr>Regents’ Approved Tuition and Fees  UT Austin – Total Academic Cost         **Includes $65 Student Activity Center tuition increase approved via student referendum.  Plans at other Institutions? </vt:lpstr>
      <vt:lpstr>Student Referendums – Impact on Tuition/Fees</vt:lpstr>
      <vt:lpstr>Merit Plans for FY 2010-11   UT Austin FY 09-10 – No staff Merit Increases, some targeted Faculty salary increases  FY 10-11 – One-time 2% merit policy funded by units, no central funding provided.   Will be paid in a lump-sum in early December.  Plans at other Institutions? </vt:lpstr>
      <vt:lpstr> </vt:lpstr>
      <vt:lpstr>Slide 38</vt:lpstr>
      <vt:lpstr>Slide 39</vt:lpstr>
      <vt:lpstr>Slide 40</vt:lpstr>
      <vt:lpstr>Slide 41</vt:lpstr>
      <vt:lpstr> </vt:lpstr>
      <vt:lpstr>  </vt:lpstr>
      <vt:lpstr>TASSCUBO Budget Committee Contact Information  </vt:lpstr>
    </vt:vector>
  </TitlesOfParts>
  <Company>The University of Texas at Austin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Alice Hatfield</dc:creator>
  <cp:lastModifiedBy>Mary Knight</cp:lastModifiedBy>
  <cp:revision>822</cp:revision>
  <dcterms:created xsi:type="dcterms:W3CDTF">2004-09-09T15:25:59Z</dcterms:created>
  <dcterms:modified xsi:type="dcterms:W3CDTF">2010-06-26T18:26:07Z</dcterms:modified>
</cp:coreProperties>
</file>